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800" y="-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" name="Shape 2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1" descr="Picture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457200" y="-304800"/>
            <a:ext cx="5861050" cy="729615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Swoosh" descr="Swoosh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4584500" y="104927400"/>
            <a:ext cx="8780464" cy="10937875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1370012" y="769937"/>
            <a:ext cx="7315201" cy="1668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5103812" y="2438400"/>
            <a:ext cx="35814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4895" y="6245225"/>
            <a:ext cx="301907" cy="288822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 algn="r">
              <a:defRPr sz="140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accent2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accent2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accent2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accent2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accent2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accent2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accent2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accent2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accent2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chemeClr val="accent2"/>
          </a:solidFill>
          <a:uFillTx/>
          <a:latin typeface="+mn-lt"/>
          <a:ea typeface="+mn-ea"/>
          <a:cs typeface="+mn-cs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chemeClr val="accent2"/>
          </a:solidFill>
          <a:uFillTx/>
          <a:latin typeface="+mn-lt"/>
          <a:ea typeface="+mn-ea"/>
          <a:cs typeface="+mn-cs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chemeClr val="accent2"/>
          </a:solidFill>
          <a:uFillTx/>
          <a:latin typeface="+mn-lt"/>
          <a:ea typeface="+mn-ea"/>
          <a:cs typeface="+mn-cs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chemeClr val="accent2"/>
          </a:solidFill>
          <a:uFillTx/>
          <a:latin typeface="+mn-lt"/>
          <a:ea typeface="+mn-ea"/>
          <a:cs typeface="+mn-cs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chemeClr val="accent2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chemeClr val="accent2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chemeClr val="accent2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chemeClr val="accent2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chemeClr val="accent2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harrell@isgins.com" TargetMode="External"/><Relationship Id="rId4" Type="http://schemas.openxmlformats.org/officeDocument/2006/relationships/hyperlink" Target="mailto:bharrell@isgins.com" TargetMode="External"/><Relationship Id="rId5" Type="http://schemas.openxmlformats.org/officeDocument/2006/relationships/hyperlink" Target="http://insurancespecialtygroup.com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ldavis@isgin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8483775" y="6245225"/>
            <a:ext cx="203023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23" name="Insurance Specialty Group LLC"/>
          <p:cNvSpPr txBox="1">
            <a:spLocks noGrp="1"/>
          </p:cNvSpPr>
          <p:nvPr>
            <p:ph type="title" idx="4294967295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t>Insurance Specialty Group LLC</a:t>
            </a:r>
          </a:p>
        </p:txBody>
      </p:sp>
      <p:sp>
        <p:nvSpPr>
          <p:cNvPr id="24" name="Asset Protection Program (“APP”)…"/>
          <p:cNvSpPr txBox="1">
            <a:spLocks noGrp="1"/>
          </p:cNvSpPr>
          <p:nvPr>
            <p:ph type="body" sz="half" idx="4294967295"/>
          </p:nvPr>
        </p:nvSpPr>
        <p:spPr>
          <a:xfrm>
            <a:off x="990600" y="3505200"/>
            <a:ext cx="7315200" cy="3048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SzTx/>
              <a:buNone/>
            </a:pPr>
            <a:endParaRPr dirty="0"/>
          </a:p>
          <a:p>
            <a:pPr marL="0" indent="0" algn="ctr">
              <a:lnSpc>
                <a:spcPct val="80000"/>
              </a:lnSpc>
              <a:buSzTx/>
              <a:buNone/>
            </a:pPr>
            <a:r>
              <a:rPr dirty="0"/>
              <a:t>Asset Protection Program (“APP”) </a:t>
            </a:r>
          </a:p>
          <a:p>
            <a:pPr marL="0" indent="0" algn="ctr">
              <a:lnSpc>
                <a:spcPct val="80000"/>
              </a:lnSpc>
              <a:buSzTx/>
              <a:buNone/>
            </a:pPr>
            <a:r>
              <a:rPr dirty="0"/>
              <a:t>for General Contractors</a:t>
            </a:r>
          </a:p>
          <a:p>
            <a:pPr marL="0" indent="0" algn="ctr">
              <a:lnSpc>
                <a:spcPct val="80000"/>
              </a:lnSpc>
              <a:buSzTx/>
              <a:buNone/>
            </a:pPr>
            <a:endParaRPr dirty="0"/>
          </a:p>
          <a:p>
            <a:pPr marL="0" indent="0" algn="ctr">
              <a:lnSpc>
                <a:spcPct val="80000"/>
              </a:lnSpc>
              <a:buSzTx/>
              <a:buNone/>
            </a:pPr>
            <a:endParaRPr dirty="0"/>
          </a:p>
          <a:p>
            <a:pPr marL="0" indent="0" algn="ctr">
              <a:lnSpc>
                <a:spcPct val="80000"/>
              </a:lnSpc>
              <a:buSzTx/>
              <a:buNone/>
              <a:defRPr sz="2800"/>
            </a:pPr>
            <a:endParaRPr dirty="0"/>
          </a:p>
          <a:p>
            <a:pPr marL="0" indent="0" algn="ctr">
              <a:lnSpc>
                <a:spcPct val="80000"/>
              </a:lnSpc>
              <a:spcBef>
                <a:spcPts val="200"/>
              </a:spcBef>
              <a:buSzTx/>
              <a:buNone/>
              <a:defRPr sz="1200"/>
            </a:pPr>
            <a:r>
              <a:rPr dirty="0" smtClean="0"/>
              <a:t>3301 </a:t>
            </a:r>
            <a:r>
              <a:rPr dirty="0"/>
              <a:t>Windy Ridge Parkway, Suite 100 | Atlanta, GA  | Phone: 678-742-6300</a:t>
            </a:r>
          </a:p>
        </p:txBody>
      </p:sp>
      <p:pic>
        <p:nvPicPr>
          <p:cNvPr id="25" name="ISG-Full-Mark.png" descr="ISG-Full-Mark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15496" y="470104"/>
            <a:ext cx="3656174" cy="8884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8384892" y="6245225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63" name="Peer Review or HBW Warranty"/>
          <p:cNvSpPr txBox="1">
            <a:spLocks noGrp="1"/>
          </p:cNvSpPr>
          <p:nvPr>
            <p:ph type="title" idx="4294967295"/>
          </p:nvPr>
        </p:nvSpPr>
        <p:spPr>
          <a:xfrm>
            <a:off x="457200" y="228598"/>
            <a:ext cx="8229600" cy="114300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Peer Review or HBW Warranty</a:t>
            </a:r>
          </a:p>
        </p:txBody>
      </p:sp>
      <p:sp>
        <p:nvSpPr>
          <p:cNvPr id="64" name="The ISG Program now accepts one of the following risk management options:…"/>
          <p:cNvSpPr txBox="1">
            <a:spLocks noGrp="1"/>
          </p:cNvSpPr>
          <p:nvPr>
            <p:ph type="body" idx="4294967295"/>
          </p:nvPr>
        </p:nvSpPr>
        <p:spPr>
          <a:xfrm>
            <a:off x="381000" y="1600200"/>
            <a:ext cx="822960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1" indent="457200">
              <a:lnSpc>
                <a:spcPct val="90000"/>
              </a:lnSpc>
              <a:spcBef>
                <a:spcPts val="0"/>
              </a:spcBef>
              <a:buSzTx/>
              <a:buNone/>
              <a:defRPr sz="2800"/>
            </a:pPr>
            <a:endParaRPr/>
          </a:p>
          <a:p>
            <a:pPr marL="457200" lvl="1" indent="0">
              <a:lnSpc>
                <a:spcPct val="90000"/>
              </a:lnSpc>
              <a:spcBef>
                <a:spcPts val="0"/>
              </a:spcBef>
              <a:buSzTx/>
              <a:buNone/>
              <a:defRPr sz="2800"/>
            </a:pPr>
            <a:r>
              <a:t>The ISG Program now accepts one of the following risk management options:</a:t>
            </a:r>
          </a:p>
          <a:p>
            <a:pPr marL="0" lvl="1" indent="457200">
              <a:lnSpc>
                <a:spcPct val="90000"/>
              </a:lnSpc>
              <a:spcBef>
                <a:spcPts val="0"/>
              </a:spcBef>
              <a:buSzTx/>
              <a:buNone/>
              <a:defRPr sz="2800"/>
            </a:pPr>
            <a:endParaRPr/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2800"/>
            </a:pPr>
            <a:r>
              <a:t>HBW Insured Warranties on each home or</a:t>
            </a:r>
          </a:p>
          <a:p>
            <a:pPr marL="0" lvl="1" indent="457200">
              <a:lnSpc>
                <a:spcPct val="90000"/>
              </a:lnSpc>
              <a:spcBef>
                <a:spcPts val="0"/>
              </a:spcBef>
              <a:buSzTx/>
              <a:buNone/>
              <a:defRPr sz="2800"/>
            </a:pPr>
            <a:endParaRPr/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2800"/>
            </a:pPr>
            <a:r>
              <a:t>3</a:t>
            </a:r>
            <a:r>
              <a:rPr baseline="30000"/>
              <a:t>rd</a:t>
            </a:r>
            <a:r>
              <a:t> Party Peer Review with the builder utilizing an approved Builder Warranty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8398088" y="6245225"/>
            <a:ext cx="288710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67" name="11"/>
          <p:cNvSpPr txBox="1"/>
          <p:nvPr/>
        </p:nvSpPr>
        <p:spPr>
          <a:xfrm>
            <a:off x="6553200" y="6245225"/>
            <a:ext cx="2133600" cy="288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40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11</a:t>
            </a:r>
          </a:p>
        </p:txBody>
      </p:sp>
      <p:sp>
        <p:nvSpPr>
          <p:cNvPr id="68" name="Builders Risk Product Modified Blanket Policy Structures"/>
          <p:cNvSpPr txBox="1">
            <a:spLocks noGrp="1"/>
          </p:cNvSpPr>
          <p:nvPr>
            <p:ph type="title" idx="4294967295"/>
          </p:nvPr>
        </p:nvSpPr>
        <p:spPr>
          <a:xfrm>
            <a:off x="457200" y="152398"/>
            <a:ext cx="8229600" cy="114300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Builders Risk Product</a:t>
            </a:r>
            <a:br/>
            <a:r>
              <a:rPr sz="2800"/>
              <a:t>Modified Blanket Policy Structures</a:t>
            </a:r>
          </a:p>
        </p:txBody>
      </p:sp>
      <p:sp>
        <p:nvSpPr>
          <p:cNvPr id="69" name="No reporting…"/>
          <p:cNvSpPr txBox="1">
            <a:spLocks noGrp="1"/>
          </p:cNvSpPr>
          <p:nvPr>
            <p:ph type="body" idx="4294967295"/>
          </p:nvPr>
        </p:nvSpPr>
        <p:spPr>
          <a:xfrm>
            <a:off x="381000" y="1524000"/>
            <a:ext cx="8229601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har char="•"/>
              <a:defRPr sz="2800"/>
            </a:pPr>
            <a:r>
              <a:t>No reporting</a:t>
            </a:r>
          </a:p>
          <a:p>
            <a:pPr>
              <a:spcBef>
                <a:spcPts val="600"/>
              </a:spcBef>
              <a:buChar char="•"/>
              <a:defRPr sz="2800"/>
            </a:pPr>
            <a:r>
              <a:t>Admitted</a:t>
            </a:r>
          </a:p>
          <a:p>
            <a:pPr>
              <a:spcBef>
                <a:spcPts val="600"/>
              </a:spcBef>
              <a:buChar char="•"/>
              <a:defRPr sz="2800"/>
            </a:pPr>
            <a:r>
              <a:t>Deposit paid at inception based on forecasted New Starts and Existing Inventory </a:t>
            </a:r>
          </a:p>
          <a:p>
            <a:pPr>
              <a:spcBef>
                <a:spcPts val="600"/>
              </a:spcBef>
              <a:buChar char="•"/>
              <a:defRPr sz="2800"/>
            </a:pPr>
            <a:r>
              <a:t>Annual Rates are pro-rated based upon time in inventory, subject to six month minimum</a:t>
            </a:r>
          </a:p>
          <a:p>
            <a:pPr>
              <a:spcBef>
                <a:spcPts val="600"/>
              </a:spcBef>
              <a:buChar char="•"/>
              <a:defRPr sz="2800"/>
            </a:pPr>
            <a:r>
              <a:t>Audit completed at expiration</a:t>
            </a:r>
          </a:p>
          <a:p>
            <a:pPr>
              <a:spcBef>
                <a:spcPts val="600"/>
              </a:spcBef>
              <a:buChar char="•"/>
              <a:defRPr sz="2800"/>
            </a:pPr>
            <a:r>
              <a:t>Maximum limits of $1.3M per structure &amp; $5M per occurrence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8384892" y="6245225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72" name="The HBW Warranty"/>
          <p:cNvSpPr txBox="1">
            <a:spLocks noGrp="1"/>
          </p:cNvSpPr>
          <p:nvPr>
            <p:ph type="title" idx="4294967295"/>
          </p:nvPr>
        </p:nvSpPr>
        <p:spPr>
          <a:xfrm>
            <a:off x="381000" y="2895599"/>
            <a:ext cx="8229600" cy="114300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The HBW Warranty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8384892" y="6245225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  <p:sp>
        <p:nvSpPr>
          <p:cNvPr id="75" name="13"/>
          <p:cNvSpPr txBox="1"/>
          <p:nvPr/>
        </p:nvSpPr>
        <p:spPr>
          <a:xfrm>
            <a:off x="6553200" y="6245225"/>
            <a:ext cx="2133600" cy="288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40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13</a:t>
            </a:r>
          </a:p>
        </p:txBody>
      </p:sp>
      <p:sp>
        <p:nvSpPr>
          <p:cNvPr id="76" name="Warranty Products"/>
          <p:cNvSpPr txBox="1">
            <a:spLocks noGrp="1"/>
          </p:cNvSpPr>
          <p:nvPr>
            <p:ph type="title" idx="4294967295"/>
          </p:nvPr>
        </p:nvSpPr>
        <p:spPr>
          <a:xfrm>
            <a:off x="457200" y="152398"/>
            <a:ext cx="8229600" cy="114300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Warranty Products</a:t>
            </a:r>
          </a:p>
        </p:txBody>
      </p:sp>
      <p:sp>
        <p:nvSpPr>
          <p:cNvPr id="77" name="Full 2-10 Warranty…"/>
          <p:cNvSpPr txBox="1">
            <a:spLocks noGrp="1"/>
          </p:cNvSpPr>
          <p:nvPr>
            <p:ph type="body" idx="4294967295"/>
          </p:nvPr>
        </p:nvSpPr>
        <p:spPr>
          <a:xfrm>
            <a:off x="228600" y="1371599"/>
            <a:ext cx="8686800" cy="495300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</a:pPr>
            <a:r>
              <a:t>Full 2-10 Warranty</a:t>
            </a:r>
          </a:p>
          <a:p>
            <a:pPr marL="742950" lvl="1" indent="-285750">
              <a:spcBef>
                <a:spcPts val="0"/>
              </a:spcBef>
              <a:defRPr sz="2800"/>
            </a:pPr>
            <a:r>
              <a:t>One-year workmanship &amp; Two-year systems (Surety)</a:t>
            </a:r>
          </a:p>
          <a:p>
            <a:pPr marL="742950" lvl="1" indent="-285750">
              <a:spcBef>
                <a:spcPts val="0"/>
              </a:spcBef>
              <a:defRPr sz="2800"/>
            </a:pPr>
            <a:r>
              <a:t>Framing and Foundation Structural Coverage for 10 years (Insurance)</a:t>
            </a:r>
          </a:p>
          <a:p>
            <a:pPr marL="742950" lvl="1" indent="-285750">
              <a:spcBef>
                <a:spcPts val="0"/>
              </a:spcBef>
              <a:defRPr sz="2800"/>
            </a:pPr>
            <a:r>
              <a:t>Arbitration</a:t>
            </a:r>
          </a:p>
          <a:p>
            <a:pPr>
              <a:buChar char="•"/>
            </a:pPr>
            <a:r>
              <a:t>Builder Warranty </a:t>
            </a:r>
          </a:p>
          <a:p>
            <a:pPr marL="742950" lvl="1" indent="-285750">
              <a:spcBef>
                <a:spcPts val="0"/>
              </a:spcBef>
              <a:defRPr sz="2800"/>
            </a:pPr>
            <a:r>
              <a:t>One year, two year and 10 year of structural coverage</a:t>
            </a:r>
          </a:p>
          <a:p>
            <a:pPr marL="742950" lvl="1" indent="-285750">
              <a:spcBef>
                <a:spcPts val="0"/>
              </a:spcBef>
              <a:defRPr sz="2800"/>
            </a:pPr>
            <a:r>
              <a:t>Arbitration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8384892" y="6245225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  <p:sp>
        <p:nvSpPr>
          <p:cNvPr id="80" name="New Products and Program"/>
          <p:cNvSpPr txBox="1">
            <a:spLocks noGrp="1"/>
          </p:cNvSpPr>
          <p:nvPr>
            <p:ph type="title" idx="4294967295"/>
          </p:nvPr>
        </p:nvSpPr>
        <p:spPr>
          <a:xfrm>
            <a:off x="381000" y="2895599"/>
            <a:ext cx="8229600" cy="114300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New Products and Program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8384892" y="6245225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  <p:sp>
        <p:nvSpPr>
          <p:cNvPr id="83" name="15"/>
          <p:cNvSpPr txBox="1"/>
          <p:nvPr/>
        </p:nvSpPr>
        <p:spPr>
          <a:xfrm>
            <a:off x="6553200" y="6245225"/>
            <a:ext cx="2133600" cy="288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40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15</a:t>
            </a:r>
          </a:p>
        </p:txBody>
      </p:sp>
      <p:sp>
        <p:nvSpPr>
          <p:cNvPr id="84" name="New Products and Programs"/>
          <p:cNvSpPr txBox="1">
            <a:spLocks noGrp="1"/>
          </p:cNvSpPr>
          <p:nvPr>
            <p:ph type="title" idx="4294967295"/>
          </p:nvPr>
        </p:nvSpPr>
        <p:spPr>
          <a:xfrm>
            <a:off x="457200" y="152398"/>
            <a:ext cx="8229600" cy="114300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New Products and Programs</a:t>
            </a:r>
          </a:p>
        </p:txBody>
      </p:sp>
      <p:sp>
        <p:nvSpPr>
          <p:cNvPr id="85" name="Excess Limits above AmTrust – $5 million for total of $10 mm – (A- VII)…"/>
          <p:cNvSpPr txBox="1">
            <a:spLocks noGrp="1"/>
          </p:cNvSpPr>
          <p:nvPr>
            <p:ph type="body" idx="4294967295"/>
          </p:nvPr>
        </p:nvSpPr>
        <p:spPr>
          <a:xfrm>
            <a:off x="228600" y="1371599"/>
            <a:ext cx="8686800" cy="495300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har char="•"/>
              <a:defRPr sz="2800"/>
            </a:pPr>
            <a:r>
              <a:t>Excess Limits above AmTrust – $5 million for total of $10 mm – (A- VII)</a:t>
            </a:r>
          </a:p>
          <a:p>
            <a:pPr>
              <a:spcBef>
                <a:spcPts val="600"/>
              </a:spcBef>
              <a:buChar char="•"/>
              <a:defRPr sz="2800"/>
            </a:pPr>
            <a:r>
              <a:t>New Program – 10 mm in Limits (A-VII)</a:t>
            </a:r>
          </a:p>
          <a:p>
            <a:pPr marL="742950" lvl="1" indent="-285750">
              <a:spcBef>
                <a:spcPts val="0"/>
              </a:spcBef>
              <a:defRPr sz="2800"/>
            </a:pPr>
            <a:r>
              <a:t>Same target as AmTrust – 5 Stories and $30 mm in foundation construction value</a:t>
            </a:r>
          </a:p>
          <a:p>
            <a:pPr marL="742950" lvl="1" indent="-285750">
              <a:spcBef>
                <a:spcPts val="0"/>
              </a:spcBef>
              <a:defRPr sz="2800"/>
            </a:pPr>
            <a:r>
              <a:t>Structures up to 15 stories and $50 mm in foundation construction value</a:t>
            </a:r>
          </a:p>
          <a:p>
            <a:pPr>
              <a:spcBef>
                <a:spcPts val="600"/>
              </a:spcBef>
              <a:buChar char="•"/>
              <a:defRPr sz="2800"/>
            </a:pPr>
            <a:r>
              <a:t>Builders Risk – Structures from $500,000 to $30 million in TECV</a:t>
            </a:r>
          </a:p>
          <a:p>
            <a:pPr>
              <a:spcBef>
                <a:spcPts val="600"/>
              </a:spcBef>
              <a:buChar char="•"/>
              <a:defRPr sz="2800"/>
            </a:pPr>
            <a:r>
              <a:t>Builders Risk Portal – Input, quote and bind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8384892" y="6245225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/>
          </a:p>
        </p:txBody>
      </p:sp>
      <p:sp>
        <p:nvSpPr>
          <p:cNvPr id="88" name="16"/>
          <p:cNvSpPr txBox="1"/>
          <p:nvPr/>
        </p:nvSpPr>
        <p:spPr>
          <a:xfrm>
            <a:off x="6553200" y="6245225"/>
            <a:ext cx="2133600" cy="288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40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16</a:t>
            </a:r>
          </a:p>
        </p:txBody>
      </p:sp>
      <p:sp>
        <p:nvSpPr>
          <p:cNvPr id="89" name="Contact Information"/>
          <p:cNvSpPr txBox="1"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Contact Information</a:t>
            </a:r>
          </a:p>
        </p:txBody>
      </p:sp>
      <p:sp>
        <p:nvSpPr>
          <p:cNvPr id="90" name="Underwriters:…"/>
          <p:cNvSpPr txBox="1"/>
          <p:nvPr/>
        </p:nvSpPr>
        <p:spPr>
          <a:xfrm>
            <a:off x="609600" y="1432465"/>
            <a:ext cx="7924800" cy="3993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solidFill>
                  <a:schemeClr val="accent2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Underwriters:</a:t>
            </a:r>
          </a:p>
          <a:p>
            <a:pPr>
              <a:defRPr sz="2400">
                <a:solidFill>
                  <a:schemeClr val="accent2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  <a:p>
            <a:pPr lvl="1">
              <a:defRPr sz="2400">
                <a:solidFill>
                  <a:schemeClr val="accent2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Liz Davis – WA, AZ, UT, NM &amp; S. CA </a:t>
            </a:r>
          </a:p>
          <a:p>
            <a:pPr lvl="1" indent="457200">
              <a:defRPr sz="2400">
                <a:solidFill>
                  <a:schemeClr val="accent2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95907E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ldavis@isgins.com</a:t>
            </a:r>
            <a:r>
              <a:t> – (678) 742-6314</a:t>
            </a:r>
          </a:p>
          <a:p>
            <a:pPr lvl="1" indent="457200">
              <a:defRPr sz="2400">
                <a:solidFill>
                  <a:schemeClr val="accent2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  <a:p>
            <a:pPr lvl="1">
              <a:defRPr sz="2400">
                <a:solidFill>
                  <a:schemeClr val="accent2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Stephen Harrell – Eastern US, KS, MO, FL, GA &amp; N. CA  </a:t>
            </a:r>
          </a:p>
          <a:p>
            <a:pPr lvl="3" indent="457200">
              <a:defRPr sz="2400">
                <a:solidFill>
                  <a:schemeClr val="accent2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95907E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sharrell@isgins.com</a:t>
            </a:r>
            <a:r>
              <a:t> – (678) 742-6336</a:t>
            </a:r>
          </a:p>
          <a:p>
            <a:pPr lvl="1" indent="457200">
              <a:defRPr sz="2400">
                <a:solidFill>
                  <a:schemeClr val="accent2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  <a:p>
            <a:pPr lvl="1">
              <a:defRPr sz="2400">
                <a:solidFill>
                  <a:schemeClr val="accent2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Bruce Harrell – </a:t>
            </a:r>
            <a:r>
              <a:rPr>
                <a:solidFill>
                  <a:srgbClr val="95907E"/>
                </a:solidFill>
                <a:uFill>
                  <a:solidFill>
                    <a:srgbClr val="0000FF"/>
                  </a:solidFill>
                </a:uFill>
                <a:hlinkClick r:id="rId4"/>
              </a:rPr>
              <a:t>bharrell@isgins.com</a:t>
            </a:r>
            <a:r>
              <a:t> (678) 742- 6313</a:t>
            </a:r>
          </a:p>
          <a:p>
            <a:pPr lvl="1" indent="457200">
              <a:defRPr sz="2400">
                <a:solidFill>
                  <a:schemeClr val="accent2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  <a:p>
            <a:pPr lvl="1" algn="ctr">
              <a:defRPr sz="2400">
                <a:solidFill>
                  <a:srgbClr val="95907E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uFill>
                  <a:solidFill>
                    <a:srgbClr val="0000FF"/>
                  </a:solidFill>
                </a:uFill>
                <a:hlinkClick r:id="rId5"/>
              </a:rPr>
              <a:t>www.insurancespecialtygroup.com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8483775" y="6245225"/>
            <a:ext cx="203023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28" name="Asset Protection Program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Asset Protection Program</a:t>
            </a:r>
          </a:p>
        </p:txBody>
      </p:sp>
      <p:sp>
        <p:nvSpPr>
          <p:cNvPr id="29" name="Insurance Specialty Group, formed in 1998, has underwritten over $700 million of premiums…"/>
          <p:cNvSpPr txBox="1">
            <a:spLocks noGrp="1"/>
          </p:cNvSpPr>
          <p:nvPr>
            <p:ph type="body" idx="4294967295"/>
          </p:nvPr>
        </p:nvSpPr>
        <p:spPr>
          <a:xfrm>
            <a:off x="317500" y="1371600"/>
            <a:ext cx="8483600" cy="51054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buChar char="•"/>
              <a:defRPr sz="2400"/>
            </a:pPr>
            <a:r>
              <a:t>Insurance Specialty Group, formed in 1998, has underwritten over $700 million of premiums</a:t>
            </a:r>
          </a:p>
          <a:p>
            <a:pPr>
              <a:lnSpc>
                <a:spcPct val="90000"/>
              </a:lnSpc>
              <a:buChar char="•"/>
              <a:defRPr sz="2400"/>
            </a:pPr>
            <a:endParaRPr/>
          </a:p>
          <a:p>
            <a:pPr>
              <a:lnSpc>
                <a:spcPct val="90000"/>
              </a:lnSpc>
              <a:spcBef>
                <a:spcPts val="500"/>
              </a:spcBef>
              <a:buChar char="•"/>
              <a:defRPr sz="2400"/>
            </a:pPr>
            <a:r>
              <a:t>Insurance Specialty Group LLC (“ISG”) is a MGA underwriting residential contractors on behalf of:</a:t>
            </a:r>
          </a:p>
          <a:p>
            <a:pPr marL="742950" lvl="1" indent="-285750">
              <a:lnSpc>
                <a:spcPct val="90000"/>
              </a:lnSpc>
              <a:spcBef>
                <a:spcPts val="500"/>
              </a:spcBef>
              <a:defRPr sz="2400"/>
            </a:pPr>
            <a:r>
              <a:t>AmTrust Financial Group (A : XIII) for CGL (</a:t>
            </a:r>
            <a:r>
              <a:rPr i="1"/>
              <a:t>AmTrust has Shareholder Equity of over $2 billion)</a:t>
            </a:r>
          </a:p>
          <a:p>
            <a:pPr marL="742950" lvl="1" indent="-285750">
              <a:lnSpc>
                <a:spcPct val="90000"/>
              </a:lnSpc>
              <a:spcBef>
                <a:spcPts val="500"/>
              </a:spcBef>
              <a:defRPr sz="2400"/>
            </a:pPr>
            <a:r>
              <a:t>AXIS Insurance Company (A+ : XV) for Builders Risk.</a:t>
            </a:r>
          </a:p>
          <a:p>
            <a:pPr marL="0" lvl="1" indent="457200">
              <a:lnSpc>
                <a:spcPct val="90000"/>
              </a:lnSpc>
              <a:spcBef>
                <a:spcPts val="0"/>
              </a:spcBef>
              <a:buSzTx/>
              <a:buNone/>
              <a:defRPr sz="2400"/>
            </a:pPr>
            <a:r>
              <a:t> </a:t>
            </a:r>
            <a:endParaRPr i="1"/>
          </a:p>
          <a:p>
            <a:pPr>
              <a:lnSpc>
                <a:spcPct val="90000"/>
              </a:lnSpc>
              <a:spcBef>
                <a:spcPts val="500"/>
              </a:spcBef>
              <a:buChar char="•"/>
              <a:defRPr sz="2400"/>
            </a:pPr>
            <a:r>
              <a:t>The CGL policies are either admitted (Wesco Insurance Company) or non-admitted (AmTrust Int’l Underwriters Ltd)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8483775" y="6245225"/>
            <a:ext cx="203023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32" name="Acceptable Risk Profile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Acceptable Risk Profile </a:t>
            </a:r>
          </a:p>
        </p:txBody>
      </p:sp>
      <p:sp>
        <p:nvSpPr>
          <p:cNvPr id="33" name="Maximum $20 million construction value per foundation and 5 stories and less:…"/>
          <p:cNvSpPr txBox="1">
            <a:spLocks noGrp="1"/>
          </p:cNvSpPr>
          <p:nvPr>
            <p:ph type="body" idx="4294967295"/>
          </p:nvPr>
        </p:nvSpPr>
        <p:spPr>
          <a:xfrm>
            <a:off x="381000" y="1600200"/>
            <a:ext cx="822960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buChar char="•"/>
              <a:defRPr sz="2800"/>
            </a:pPr>
            <a:r>
              <a:t>Maximum $20 million construction value per foundation and 5 stories and less:</a:t>
            </a:r>
          </a:p>
          <a:p>
            <a:pPr>
              <a:lnSpc>
                <a:spcPct val="90000"/>
              </a:lnSpc>
              <a:buChar char="•"/>
              <a:defRPr sz="2800"/>
            </a:pPr>
            <a:endParaRPr/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2800"/>
            </a:pPr>
            <a:r>
              <a:t>Single Family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2800"/>
            </a:pPr>
            <a:r>
              <a:t>Multi-family - fee simple or condo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2800"/>
            </a:pPr>
            <a:r>
              <a:t>Mixed Use – commercial on 1</a:t>
            </a:r>
            <a:r>
              <a:rPr baseline="30000"/>
              <a:t>st</a:t>
            </a:r>
            <a:r>
              <a:t> floor and residential above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2800"/>
            </a:pPr>
            <a:r>
              <a:t> Apartments</a:t>
            </a:r>
          </a:p>
          <a:p>
            <a:pPr marL="0" lvl="1" indent="457200">
              <a:lnSpc>
                <a:spcPct val="90000"/>
              </a:lnSpc>
              <a:spcBef>
                <a:spcPts val="0"/>
              </a:spcBef>
              <a:buSzTx/>
              <a:buNone/>
              <a:defRPr sz="2800"/>
            </a:pPr>
            <a:r>
              <a:t> </a:t>
            </a:r>
          </a:p>
          <a:p>
            <a:pPr>
              <a:lnSpc>
                <a:spcPct val="90000"/>
              </a:lnSpc>
              <a:spcBef>
                <a:spcPts val="600"/>
              </a:spcBef>
              <a:buChar char="•"/>
              <a:defRPr sz="2800"/>
            </a:pPr>
            <a:r>
              <a:t> Builders from 15 annual homes to over 2,000.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8483775" y="6245225"/>
            <a:ext cx="203023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36" name="The Asset Protection Program  Features and Benefits of APP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3600"/>
            </a:pPr>
            <a:r>
              <a:t>The Asset Protection Program</a:t>
            </a:r>
            <a:br/>
            <a:r>
              <a:t> Features and Benefits of APP</a:t>
            </a:r>
          </a:p>
        </p:txBody>
      </p:sp>
      <p:sp>
        <p:nvSpPr>
          <p:cNvPr id="37" name="Written warranty contract (3rd party or builder backed) between builder and purchaser which defines the builders construction defect obligations…"/>
          <p:cNvSpPr txBox="1">
            <a:spLocks noGrp="1"/>
          </p:cNvSpPr>
          <p:nvPr>
            <p:ph type="body" idx="4294967295"/>
          </p:nvPr>
        </p:nvSpPr>
        <p:spPr>
          <a:xfrm>
            <a:off x="381000" y="1828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6041" indent="-336041" defTabSz="896111">
              <a:lnSpc>
                <a:spcPct val="80000"/>
              </a:lnSpc>
              <a:spcBef>
                <a:spcPts val="500"/>
              </a:spcBef>
              <a:buChar char="•"/>
              <a:defRPr sz="2300"/>
            </a:pPr>
            <a:r>
              <a:t>Written warranty contract (3</a:t>
            </a:r>
            <a:r>
              <a:rPr baseline="29958"/>
              <a:t>rd</a:t>
            </a:r>
            <a:r>
              <a:t> party or builder backed) between builder and purchaser which defines the builders construction defect obligations</a:t>
            </a:r>
          </a:p>
          <a:p>
            <a:pPr marL="336041" indent="-336041" defTabSz="896111">
              <a:lnSpc>
                <a:spcPct val="80000"/>
              </a:lnSpc>
              <a:spcBef>
                <a:spcPts val="500"/>
              </a:spcBef>
              <a:buChar char="•"/>
              <a:defRPr sz="2300"/>
            </a:pPr>
            <a:r>
              <a:t>Homebuyer accepts warranty in lieu of implied warranty laws which are very dangerous</a:t>
            </a:r>
          </a:p>
          <a:p>
            <a:pPr marL="336041" indent="-336041" defTabSz="896111">
              <a:lnSpc>
                <a:spcPct val="80000"/>
              </a:lnSpc>
              <a:spcBef>
                <a:spcPts val="500"/>
              </a:spcBef>
              <a:buChar char="•"/>
              <a:defRPr sz="2300"/>
            </a:pPr>
            <a:r>
              <a:t>Maintains insured's construction defect liabilities in contract law vs. tort law (litigation)</a:t>
            </a:r>
          </a:p>
          <a:p>
            <a:pPr marL="336041" indent="-336041" defTabSz="896111">
              <a:lnSpc>
                <a:spcPct val="80000"/>
              </a:lnSpc>
              <a:spcBef>
                <a:spcPts val="500"/>
              </a:spcBef>
              <a:buChar char="•"/>
              <a:defRPr sz="2300"/>
            </a:pPr>
            <a:r>
              <a:t>Builder conciliation/arbitration for 10 years</a:t>
            </a:r>
          </a:p>
          <a:p>
            <a:pPr marL="336041" indent="-336041" defTabSz="896111">
              <a:lnSpc>
                <a:spcPct val="80000"/>
              </a:lnSpc>
              <a:spcBef>
                <a:spcPts val="500"/>
              </a:spcBef>
              <a:buChar char="•"/>
              <a:defRPr sz="2300"/>
            </a:pPr>
            <a:r>
              <a:t>3</a:t>
            </a:r>
            <a:r>
              <a:rPr baseline="29958"/>
              <a:t>rd</a:t>
            </a:r>
            <a:r>
              <a:t> Party Peer Review</a:t>
            </a:r>
          </a:p>
          <a:p>
            <a:pPr marL="336041" indent="-336041" defTabSz="896111">
              <a:lnSpc>
                <a:spcPct val="80000"/>
              </a:lnSpc>
              <a:spcBef>
                <a:spcPts val="500"/>
              </a:spcBef>
              <a:buChar char="•"/>
              <a:defRPr sz="2300"/>
            </a:pPr>
            <a:r>
              <a:t>Proven Sales and Subcontractor agreements provided to insured</a:t>
            </a:r>
          </a:p>
          <a:p>
            <a:pPr marL="336041" indent="-336041" defTabSz="896111">
              <a:lnSpc>
                <a:spcPct val="80000"/>
              </a:lnSpc>
              <a:spcBef>
                <a:spcPts val="500"/>
              </a:spcBef>
              <a:buChar char="•"/>
              <a:defRPr sz="2300"/>
            </a:pPr>
            <a:r>
              <a:t>Insured Structural Defect coverage either through the Warranty (first dollar) or the CGL policy subject to CGL deductible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8483775" y="6245225"/>
            <a:ext cx="203023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40" name="Review of Insurance Products"/>
          <p:cNvSpPr txBox="1">
            <a:spLocks noGrp="1"/>
          </p:cNvSpPr>
          <p:nvPr>
            <p:ph type="title" idx="4294967295"/>
          </p:nvPr>
        </p:nvSpPr>
        <p:spPr>
          <a:xfrm>
            <a:off x="457200" y="2819399"/>
            <a:ext cx="8229600" cy="114300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Review of Insurance Products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8483775" y="6245225"/>
            <a:ext cx="203023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43" name="6"/>
          <p:cNvSpPr txBox="1"/>
          <p:nvPr/>
        </p:nvSpPr>
        <p:spPr>
          <a:xfrm>
            <a:off x="6553200" y="6245225"/>
            <a:ext cx="2133600" cy="288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40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6</a:t>
            </a:r>
          </a:p>
        </p:txBody>
      </p:sp>
      <p:sp>
        <p:nvSpPr>
          <p:cNvPr id="44" name="Insurance Product Overview"/>
          <p:cNvSpPr txBox="1">
            <a:spLocks noGrp="1"/>
          </p:cNvSpPr>
          <p:nvPr>
            <p:ph type="title" idx="4294967295"/>
          </p:nvPr>
        </p:nvSpPr>
        <p:spPr>
          <a:xfrm>
            <a:off x="457200" y="274636"/>
            <a:ext cx="8229600" cy="79216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Insurance Product Overview</a:t>
            </a:r>
          </a:p>
        </p:txBody>
      </p:sp>
      <p:sp>
        <p:nvSpPr>
          <p:cNvPr id="45" name="General Liability:…"/>
          <p:cNvSpPr txBox="1">
            <a:spLocks noGrp="1"/>
          </p:cNvSpPr>
          <p:nvPr>
            <p:ph type="body" idx="4294967295"/>
          </p:nvPr>
        </p:nvSpPr>
        <p:spPr>
          <a:xfrm>
            <a:off x="381000" y="1447800"/>
            <a:ext cx="8610600" cy="46021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buChar char="•"/>
              <a:defRPr sz="2800"/>
            </a:pPr>
            <a:r>
              <a:t>General Liability:</a:t>
            </a:r>
          </a:p>
          <a:p>
            <a:pPr>
              <a:lnSpc>
                <a:spcPct val="80000"/>
              </a:lnSpc>
              <a:buChar char="•"/>
              <a:defRPr sz="2800"/>
            </a:pPr>
            <a:endParaRPr/>
          </a:p>
          <a:p>
            <a:pPr marL="742950" lvl="1" indent="-285750">
              <a:lnSpc>
                <a:spcPct val="80000"/>
              </a:lnSpc>
              <a:spcBef>
                <a:spcPts val="0"/>
              </a:spcBef>
              <a:defRPr sz="2400"/>
            </a:pPr>
            <a:r>
              <a:t>Annual Practice Policies:  Can issue with Extended P/CO</a:t>
            </a:r>
          </a:p>
          <a:p>
            <a:pPr marL="742950" lvl="1" indent="-285750">
              <a:lnSpc>
                <a:spcPct val="80000"/>
              </a:lnSpc>
              <a:spcBef>
                <a:spcPts val="0"/>
              </a:spcBef>
              <a:defRPr sz="2400"/>
            </a:pPr>
            <a:r>
              <a:t>Project-Specific Policies:  Issued with Extended P/CO.</a:t>
            </a:r>
          </a:p>
          <a:p>
            <a:pPr marL="742950" lvl="1" indent="-285750">
              <a:lnSpc>
                <a:spcPct val="80000"/>
              </a:lnSpc>
              <a:spcBef>
                <a:spcPts val="0"/>
              </a:spcBef>
              <a:defRPr sz="2400"/>
            </a:pPr>
            <a:r>
              <a:t>Wrap Policies:  Issued with Extended P/CO.</a:t>
            </a:r>
          </a:p>
          <a:p>
            <a:pPr>
              <a:lnSpc>
                <a:spcPct val="80000"/>
              </a:lnSpc>
              <a:buChar char="•"/>
              <a:defRPr sz="2800"/>
            </a:pPr>
            <a:endParaRPr/>
          </a:p>
          <a:p>
            <a:pPr>
              <a:lnSpc>
                <a:spcPct val="80000"/>
              </a:lnSpc>
              <a:spcBef>
                <a:spcPts val="600"/>
              </a:spcBef>
              <a:buChar char="•"/>
              <a:defRPr sz="2800"/>
            </a:pPr>
            <a:r>
              <a:t>Builders Risk:</a:t>
            </a:r>
          </a:p>
          <a:p>
            <a:pPr>
              <a:lnSpc>
                <a:spcPct val="80000"/>
              </a:lnSpc>
              <a:buChar char="•"/>
              <a:defRPr sz="2800"/>
            </a:pPr>
            <a:endParaRPr/>
          </a:p>
          <a:p>
            <a:pPr marL="742950" lvl="1" indent="-285750">
              <a:lnSpc>
                <a:spcPct val="80000"/>
              </a:lnSpc>
              <a:spcBef>
                <a:spcPts val="0"/>
              </a:spcBef>
              <a:defRPr sz="2400"/>
            </a:pPr>
            <a:r>
              <a:t>Modified Blanket</a:t>
            </a:r>
          </a:p>
          <a:p>
            <a:pPr marL="742950" lvl="1" indent="-285750">
              <a:lnSpc>
                <a:spcPct val="80000"/>
              </a:lnSpc>
              <a:spcBef>
                <a:spcPts val="0"/>
              </a:spcBef>
              <a:defRPr sz="2400"/>
            </a:pPr>
            <a:r>
              <a:t>Single-shot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8483775" y="6245225"/>
            <a:ext cx="203023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48" name="7"/>
          <p:cNvSpPr txBox="1"/>
          <p:nvPr/>
        </p:nvSpPr>
        <p:spPr>
          <a:xfrm>
            <a:off x="6553200" y="6245225"/>
            <a:ext cx="2133600" cy="288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40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7</a:t>
            </a:r>
          </a:p>
        </p:txBody>
      </p:sp>
      <p:sp>
        <p:nvSpPr>
          <p:cNvPr id="49" name="Practice Policy"/>
          <p:cNvSpPr txBox="1">
            <a:spLocks noGrp="1"/>
          </p:cNvSpPr>
          <p:nvPr>
            <p:ph type="title" idx="4294967295"/>
          </p:nvPr>
        </p:nvSpPr>
        <p:spPr>
          <a:xfrm>
            <a:off x="457200" y="274636"/>
            <a:ext cx="8229600" cy="79216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Practice Policy </a:t>
            </a:r>
          </a:p>
        </p:txBody>
      </p:sp>
      <p:sp>
        <p:nvSpPr>
          <p:cNvPr id="50" name="Policy Form:  ISO based – Company specific…"/>
          <p:cNvSpPr txBox="1">
            <a:spLocks noGrp="1"/>
          </p:cNvSpPr>
          <p:nvPr>
            <p:ph type="body" idx="4294967295"/>
          </p:nvPr>
        </p:nvSpPr>
        <p:spPr>
          <a:xfrm>
            <a:off x="381000" y="1447800"/>
            <a:ext cx="8610600" cy="46021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har char="•"/>
              <a:defRPr sz="2800"/>
            </a:pPr>
            <a:r>
              <a:t>Policy Form:  ISO based – Company specific</a:t>
            </a:r>
          </a:p>
          <a:p>
            <a:pPr>
              <a:spcBef>
                <a:spcPts val="600"/>
              </a:spcBef>
              <a:buChar char="•"/>
              <a:defRPr sz="2800"/>
            </a:pPr>
            <a:r>
              <a:t>Policy Limits Up to 5,000,000 Occurrence/$5,000,000 Policy Aggregate/$5,000,000 Completed Operations</a:t>
            </a:r>
          </a:p>
          <a:p>
            <a:pPr>
              <a:spcBef>
                <a:spcPts val="600"/>
              </a:spcBef>
              <a:buChar char="•"/>
              <a:defRPr sz="2800"/>
            </a:pPr>
            <a:r>
              <a:t>Defense Treatment:  Inclusive in Limit</a:t>
            </a:r>
          </a:p>
          <a:p>
            <a:pPr>
              <a:spcBef>
                <a:spcPts val="600"/>
              </a:spcBef>
              <a:buChar char="•"/>
              <a:defRPr sz="2800"/>
            </a:pPr>
            <a:r>
              <a:t>Minimum Premium – $25,000 to $30,000</a:t>
            </a:r>
          </a:p>
          <a:p>
            <a:pPr>
              <a:spcBef>
                <a:spcPts val="600"/>
              </a:spcBef>
              <a:buChar char="•"/>
              <a:defRPr sz="2800"/>
            </a:pPr>
            <a:r>
              <a:t>SIR:  Per Occurrence.  Specific amount varies depending on Contractor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8483775" y="6245225"/>
            <a:ext cx="203023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53" name="8"/>
          <p:cNvSpPr txBox="1"/>
          <p:nvPr/>
        </p:nvSpPr>
        <p:spPr>
          <a:xfrm>
            <a:off x="6553200" y="6245225"/>
            <a:ext cx="2133600" cy="288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40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8</a:t>
            </a:r>
          </a:p>
        </p:txBody>
      </p:sp>
      <p:sp>
        <p:nvSpPr>
          <p:cNvPr id="54" name="Project and Wrap Policy"/>
          <p:cNvSpPr txBox="1">
            <a:spLocks noGrp="1"/>
          </p:cNvSpPr>
          <p:nvPr>
            <p:ph type="title" idx="4294967295"/>
          </p:nvPr>
        </p:nvSpPr>
        <p:spPr>
          <a:xfrm>
            <a:off x="457200" y="274636"/>
            <a:ext cx="8229600" cy="79216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Project and Wrap Policy </a:t>
            </a:r>
          </a:p>
        </p:txBody>
      </p:sp>
      <p:sp>
        <p:nvSpPr>
          <p:cNvPr id="55" name="Policy Form:  ISO based – Company specific…"/>
          <p:cNvSpPr txBox="1">
            <a:spLocks noGrp="1"/>
          </p:cNvSpPr>
          <p:nvPr>
            <p:ph type="body" idx="4294967295"/>
          </p:nvPr>
        </p:nvSpPr>
        <p:spPr>
          <a:xfrm>
            <a:off x="381000" y="1447800"/>
            <a:ext cx="8610600" cy="46021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29184" indent="-329184" defTabSz="877822">
              <a:spcBef>
                <a:spcPts val="600"/>
              </a:spcBef>
              <a:buChar char="•"/>
              <a:defRPr sz="2600"/>
            </a:pPr>
            <a:r>
              <a:t>Policy Form:  ISO based – Company specific</a:t>
            </a:r>
          </a:p>
          <a:p>
            <a:pPr marL="329184" indent="-329184" defTabSz="877822">
              <a:spcBef>
                <a:spcPts val="600"/>
              </a:spcBef>
              <a:buChar char="•"/>
              <a:defRPr sz="2600"/>
            </a:pPr>
            <a:r>
              <a:t>Policy Limits Up to 5,000,000</a:t>
            </a:r>
          </a:p>
          <a:p>
            <a:pPr marL="329184" indent="-329184" defTabSz="877822">
              <a:spcBef>
                <a:spcPts val="600"/>
              </a:spcBef>
              <a:buChar char="•"/>
              <a:defRPr sz="2600"/>
            </a:pPr>
            <a:r>
              <a:t>Defense Treatment:  Inclusive in Limit</a:t>
            </a:r>
          </a:p>
          <a:p>
            <a:pPr marL="329184" indent="-329184" defTabSz="877822">
              <a:spcBef>
                <a:spcPts val="600"/>
              </a:spcBef>
              <a:buChar char="•"/>
              <a:defRPr sz="2600"/>
            </a:pPr>
            <a:r>
              <a:t>Provides up to five years of coverage for construction and up to ten years of completed operations coverage in one policy.</a:t>
            </a:r>
          </a:p>
          <a:p>
            <a:pPr marL="329184" indent="-329184" defTabSz="877822">
              <a:spcBef>
                <a:spcPts val="600"/>
              </a:spcBef>
              <a:buChar char="•"/>
              <a:defRPr sz="2600"/>
            </a:pPr>
            <a:r>
              <a:t>Minimum Premiums – Project – $33,000 and </a:t>
            </a:r>
          </a:p>
          <a:p>
            <a:pPr marL="329184" indent="-329184" defTabSz="877822">
              <a:spcBef>
                <a:spcPts val="600"/>
              </a:spcBef>
              <a:buSzTx/>
              <a:buNone/>
              <a:defRPr sz="2600"/>
            </a:pPr>
            <a:r>
              <a:t>    Wrap - $40,000</a:t>
            </a:r>
          </a:p>
          <a:p>
            <a:pPr marL="329184" indent="-329184" defTabSz="877822">
              <a:spcBef>
                <a:spcPts val="600"/>
              </a:spcBef>
              <a:buChar char="•"/>
              <a:defRPr sz="2600"/>
            </a:pPr>
            <a:r>
              <a:t>SIR:  Per Occurrence.  Specific amount varies depending on Contractor size.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8483775" y="6245225"/>
            <a:ext cx="203023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58" name="9"/>
          <p:cNvSpPr txBox="1"/>
          <p:nvPr/>
        </p:nvSpPr>
        <p:spPr>
          <a:xfrm>
            <a:off x="6553200" y="6245225"/>
            <a:ext cx="2133600" cy="288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40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9</a:t>
            </a:r>
          </a:p>
        </p:txBody>
      </p:sp>
      <p:sp>
        <p:nvSpPr>
          <p:cNvPr id="59" name="Target General Contractor"/>
          <p:cNvSpPr txBox="1">
            <a:spLocks noGrp="1"/>
          </p:cNvSpPr>
          <p:nvPr>
            <p:ph type="title" idx="4294967295"/>
          </p:nvPr>
        </p:nvSpPr>
        <p:spPr>
          <a:xfrm>
            <a:off x="457200" y="274636"/>
            <a:ext cx="8229600" cy="79216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Target General Contractor</a:t>
            </a:r>
          </a:p>
        </p:txBody>
      </p:sp>
      <p:sp>
        <p:nvSpPr>
          <p:cNvPr id="60" name="General contractor engaged in ground-up new residential or commercial construction who subcontracts 80% plus of the work.…"/>
          <p:cNvSpPr txBox="1">
            <a:spLocks noGrp="1"/>
          </p:cNvSpPr>
          <p:nvPr>
            <p:ph type="body" idx="4294967295"/>
          </p:nvPr>
        </p:nvSpPr>
        <p:spPr>
          <a:xfrm>
            <a:off x="381000" y="1447800"/>
            <a:ext cx="8610600" cy="46021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400"/>
              </a:spcBef>
              <a:buChar char="•"/>
              <a:defRPr sz="2000"/>
            </a:pPr>
            <a:r>
              <a:t>General contractor engaged in ground-up new residential or commercial construction who subcontracts 80% plus of the work.</a:t>
            </a:r>
          </a:p>
          <a:p>
            <a:pPr>
              <a:spcBef>
                <a:spcPts val="400"/>
              </a:spcBef>
              <a:buChar char="•"/>
              <a:defRPr sz="2000"/>
            </a:pPr>
            <a:r>
              <a:t>Experience in exposure being underwritten</a:t>
            </a:r>
          </a:p>
          <a:p>
            <a:pPr>
              <a:spcBef>
                <a:spcPts val="400"/>
              </a:spcBef>
              <a:buChar char="•"/>
              <a:defRPr sz="2000"/>
            </a:pPr>
            <a:r>
              <a:t>Five year fully developed loss ratio below 20% incurred)</a:t>
            </a:r>
          </a:p>
          <a:p>
            <a:pPr>
              <a:spcBef>
                <a:spcPts val="400"/>
              </a:spcBef>
              <a:buChar char="•"/>
              <a:defRPr sz="2000"/>
            </a:pPr>
            <a:r>
              <a:t>General Contractor and Executive Supervisors with five plus years of experience in residential construction.</a:t>
            </a:r>
          </a:p>
          <a:p>
            <a:pPr>
              <a:spcBef>
                <a:spcPts val="400"/>
              </a:spcBef>
              <a:buChar char="•"/>
              <a:defRPr sz="2000"/>
            </a:pPr>
            <a:r>
              <a:t>Contractor’s subcontractors that provide a minimum of $1,000,000 in limits, use of an approved subcontractor agreement including indemnity and hold harmless clause and name the Contractor as additional “named insured”</a:t>
            </a:r>
          </a:p>
          <a:p>
            <a:pPr>
              <a:spcBef>
                <a:spcPts val="400"/>
              </a:spcBef>
              <a:buChar char="•"/>
              <a:defRPr sz="2000"/>
            </a:pPr>
            <a:r>
              <a:t>Willingness to implement a Job Site Safety Program</a:t>
            </a:r>
          </a:p>
          <a:p>
            <a:pPr>
              <a:spcBef>
                <a:spcPts val="400"/>
              </a:spcBef>
              <a:buChar char="•"/>
              <a:defRPr sz="2000"/>
            </a:pPr>
            <a:r>
              <a:t>Financially strong contractor with an acceptable Experian Score.</a:t>
            </a:r>
          </a:p>
          <a:p>
            <a:pPr>
              <a:spcBef>
                <a:spcPts val="400"/>
              </a:spcBef>
              <a:buChar char="•"/>
              <a:defRPr sz="2000"/>
            </a:pPr>
            <a:r>
              <a:t>Receipts from $1.5 mm (five homes) to $500 mm (2000 homes)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834</Words>
  <Application>Microsoft Macintosh PowerPoint</Application>
  <PresentationFormat>On-screen Show (4:3)</PresentationFormat>
  <Paragraphs>135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Helvetica</vt:lpstr>
      <vt:lpstr>Default Design</vt:lpstr>
      <vt:lpstr>Insurance Specialty Group LLC</vt:lpstr>
      <vt:lpstr>Asset Protection Program</vt:lpstr>
      <vt:lpstr>Acceptable Risk Profile </vt:lpstr>
      <vt:lpstr>The Asset Protection Program  Features and Benefits of APP</vt:lpstr>
      <vt:lpstr>Review of Insurance Products</vt:lpstr>
      <vt:lpstr>Insurance Product Overview</vt:lpstr>
      <vt:lpstr>Practice Policy </vt:lpstr>
      <vt:lpstr>Project and Wrap Policy </vt:lpstr>
      <vt:lpstr>Target General Contractor</vt:lpstr>
      <vt:lpstr>Peer Review or HBW Warranty</vt:lpstr>
      <vt:lpstr>Builders Risk Product Modified Blanket Policy Structures</vt:lpstr>
      <vt:lpstr>The HBW Warranty</vt:lpstr>
      <vt:lpstr>Warranty Products</vt:lpstr>
      <vt:lpstr>New Products and Program</vt:lpstr>
      <vt:lpstr>New Products and Programs</vt:lpstr>
      <vt:lpstr>Contact Information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Insurance Specialty Group LLC</dc:title>
  <cp:lastModifiedBy>Microsoft Office User</cp:lastModifiedBy>
  <cp:revision>1</cp:revision>
  <dcterms:modified xsi:type="dcterms:W3CDTF">2017-06-28T17:39:22Z</dcterms:modified>
</cp:coreProperties>
</file>