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4" r:id="rId3"/>
    <p:sldMasterId id="2147483666" r:id="rId4"/>
    <p:sldMasterId id="2147483670" r:id="rId5"/>
    <p:sldMasterId id="2147483672" r:id="rId6"/>
    <p:sldMasterId id="2147483674" r:id="rId7"/>
    <p:sldMasterId id="2147483692" r:id="rId8"/>
    <p:sldMasterId id="2147483694" r:id="rId9"/>
    <p:sldMasterId id="2147483696" r:id="rId10"/>
    <p:sldMasterId id="2147483698" r:id="rId11"/>
  </p:sldMasterIdLst>
  <p:notesMasterIdLst>
    <p:notesMasterId r:id="rId43"/>
  </p:notesMasterIdLst>
  <p:sldIdLst>
    <p:sldId id="259" r:id="rId12"/>
    <p:sldId id="306" r:id="rId13"/>
    <p:sldId id="307" r:id="rId14"/>
    <p:sldId id="308" r:id="rId15"/>
    <p:sldId id="257" r:id="rId16"/>
    <p:sldId id="261" r:id="rId17"/>
    <p:sldId id="283" r:id="rId18"/>
    <p:sldId id="284" r:id="rId19"/>
    <p:sldId id="271" r:id="rId20"/>
    <p:sldId id="262" r:id="rId21"/>
    <p:sldId id="272" r:id="rId22"/>
    <p:sldId id="273" r:id="rId23"/>
    <p:sldId id="274" r:id="rId24"/>
    <p:sldId id="275" r:id="rId25"/>
    <p:sldId id="277" r:id="rId26"/>
    <p:sldId id="276" r:id="rId27"/>
    <p:sldId id="278" r:id="rId28"/>
    <p:sldId id="279" r:id="rId29"/>
    <p:sldId id="270" r:id="rId30"/>
    <p:sldId id="286" r:id="rId31"/>
    <p:sldId id="287" r:id="rId32"/>
    <p:sldId id="304" r:id="rId33"/>
    <p:sldId id="288" r:id="rId34"/>
    <p:sldId id="282" r:id="rId35"/>
    <p:sldId id="297" r:id="rId36"/>
    <p:sldId id="298" r:id="rId37"/>
    <p:sldId id="299" r:id="rId38"/>
    <p:sldId id="300" r:id="rId39"/>
    <p:sldId id="280" r:id="rId40"/>
    <p:sldId id="305" r:id="rId41"/>
    <p:sldId id="30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02" autoAdjust="0"/>
  </p:normalViewPr>
  <p:slideViewPr>
    <p:cSldViewPr snapToGrid="0" snapToObjects="1">
      <p:cViewPr>
        <p:scale>
          <a:sx n="107" d="100"/>
          <a:sy n="107" d="100"/>
        </p:scale>
        <p:origin x="-174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8.jp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chemeClr val="bg1">
                    <a:lumMod val="50000"/>
                  </a:schemeClr>
                </a:solidFill>
              </a:defRPr>
            </a:pPr>
            <a:r>
              <a:rPr lang="en-US" sz="1600" b="1" dirty="0">
                <a:solidFill>
                  <a:schemeClr val="tx1"/>
                </a:solidFill>
              </a:rPr>
              <a:t>% of Paid Structural Claims </a:t>
            </a:r>
            <a:r>
              <a:rPr lang="en-US" sz="1600" b="1" dirty="0" smtClean="0">
                <a:solidFill>
                  <a:schemeClr val="tx1"/>
                </a:solidFill>
              </a:rPr>
              <a:t>received </a:t>
            </a:r>
          </a:p>
          <a:p>
            <a:pPr>
              <a:defRPr sz="1600" b="1">
                <a:solidFill>
                  <a:schemeClr val="bg1">
                    <a:lumMod val="50000"/>
                  </a:schemeClr>
                </a:solidFill>
              </a:defRPr>
            </a:pPr>
            <a:r>
              <a:rPr lang="en-US" sz="1600" b="1" dirty="0" smtClean="0">
                <a:solidFill>
                  <a:schemeClr val="tx1"/>
                </a:solidFill>
              </a:rPr>
              <a:t>each </a:t>
            </a:r>
            <a:r>
              <a:rPr lang="en-US" sz="1600" b="1" dirty="0">
                <a:solidFill>
                  <a:schemeClr val="tx1"/>
                </a:solidFill>
              </a:rPr>
              <a:t>Year of the 10-yr Warranty Period</a:t>
            </a:r>
          </a:p>
        </c:rich>
      </c:tx>
      <c:layout/>
      <c:overlay val="0"/>
    </c:title>
    <c:autoTitleDeleted val="0"/>
    <c:view3D>
      <c:rotX val="20"/>
      <c:rotY val="260"/>
      <c:rAngAx val="1"/>
    </c:view3D>
    <c:floor>
      <c:thickness val="0"/>
      <c:spPr>
        <a:noFill/>
      </c:spPr>
    </c:floor>
    <c:sideWall>
      <c:thickness val="0"/>
      <c:spPr>
        <a:noFill/>
      </c:spPr>
    </c:sideWall>
    <c:backWall>
      <c:thickness val="0"/>
      <c:spPr>
        <a:noFill/>
        <a:ln w="25400">
          <a:noFill/>
        </a:ln>
      </c:spPr>
    </c:backWall>
    <c:plotArea>
      <c:layout>
        <c:manualLayout>
          <c:layoutTarget val="inner"/>
          <c:xMode val="edge"/>
          <c:yMode val="edge"/>
          <c:x val="4.1262259980660299E-2"/>
          <c:y val="3.1944340290796999E-2"/>
          <c:w val="0.90450522632039498"/>
          <c:h val="0.89419376005418705"/>
        </c:manualLayout>
      </c:layout>
      <c:area3DChart>
        <c:grouping val="standard"/>
        <c:varyColors val="0"/>
        <c:ser>
          <c:idx val="0"/>
          <c:order val="0"/>
          <c:tx>
            <c:strRef>
              <c:f>Sheet1!$B$1</c:f>
              <c:strCache>
                <c:ptCount val="1"/>
                <c:pt idx="0">
                  <c:v>% of Paid Structural Claims Received Each Year of the 10-yr Warranty Period</c:v>
                </c:pt>
              </c:strCache>
            </c:strRef>
          </c:tx>
          <c:spPr>
            <a:blipFill rotWithShape="1">
              <a:blip xmlns:r="http://schemas.openxmlformats.org/officeDocument/2006/relationships" r:embed="rId1"/>
              <a:stretch>
                <a:fillRect/>
              </a:stretch>
            </a:blipFill>
            <a:effectLst>
              <a:outerShdw blurRad="50800" dist="38100" dir="18900000" algn="bl" rotWithShape="0">
                <a:prstClr val="black">
                  <a:alpha val="40000"/>
                </a:prstClr>
              </a:outerShdw>
            </a:effectLst>
          </c:spPr>
          <c:dLbls>
            <c:dLbl>
              <c:idx val="0"/>
              <c:layout>
                <c:manualLayout>
                  <c:x val="1.75438596491229E-2"/>
                  <c:y val="-2.64550264550266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46198830409356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315789473684199E-2"/>
                  <c:y val="-5.376344086021530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0.0%</c:formatCode>
                <c:ptCount val="10"/>
                <c:pt idx="0">
                  <c:v>0.03</c:v>
                </c:pt>
                <c:pt idx="1">
                  <c:v>6.8000000000000005E-2</c:v>
                </c:pt>
                <c:pt idx="2">
                  <c:v>9.1999999999999998E-2</c:v>
                </c:pt>
                <c:pt idx="3">
                  <c:v>0.105</c:v>
                </c:pt>
                <c:pt idx="4">
                  <c:v>0.11799999999999999</c:v>
                </c:pt>
                <c:pt idx="5">
                  <c:v>0.123</c:v>
                </c:pt>
                <c:pt idx="6">
                  <c:v>0.121</c:v>
                </c:pt>
                <c:pt idx="7">
                  <c:v>0.11899999999999999</c:v>
                </c:pt>
                <c:pt idx="8">
                  <c:v>0.115</c:v>
                </c:pt>
                <c:pt idx="9">
                  <c:v>0.109</c:v>
                </c:pt>
              </c:numCache>
            </c:numRef>
          </c:val>
        </c:ser>
        <c:dLbls>
          <c:showLegendKey val="0"/>
          <c:showVal val="1"/>
          <c:showCatName val="0"/>
          <c:showSerName val="0"/>
          <c:showPercent val="0"/>
          <c:showBubbleSize val="0"/>
        </c:dLbls>
        <c:axId val="85337600"/>
        <c:axId val="85349120"/>
        <c:axId val="66287808"/>
      </c:area3DChart>
      <c:catAx>
        <c:axId val="85337600"/>
        <c:scaling>
          <c:orientation val="minMax"/>
        </c:scaling>
        <c:delete val="0"/>
        <c:axPos val="b"/>
        <c:majorGridlines/>
        <c:title>
          <c:tx>
            <c:rich>
              <a:bodyPr/>
              <a:lstStyle/>
              <a:p>
                <a:pPr>
                  <a:defRPr sz="1400"/>
                </a:pPr>
                <a:r>
                  <a:rPr lang="en-US" sz="1400" dirty="0" smtClean="0">
                    <a:solidFill>
                      <a:schemeClr val="bg1">
                        <a:lumMod val="50000"/>
                      </a:schemeClr>
                    </a:solidFill>
                  </a:rPr>
                  <a:t>Warranty Year</a:t>
                </a:r>
                <a:endParaRPr lang="en-US" sz="1400" dirty="0">
                  <a:solidFill>
                    <a:schemeClr val="bg1">
                      <a:lumMod val="50000"/>
                    </a:schemeClr>
                  </a:solidFill>
                </a:endParaRPr>
              </a:p>
            </c:rich>
          </c:tx>
          <c:layout>
            <c:manualLayout>
              <c:xMode val="edge"/>
              <c:yMode val="edge"/>
              <c:x val="0.47460434222038"/>
              <c:y val="0.80575776818220302"/>
            </c:manualLayout>
          </c:layout>
          <c:overlay val="0"/>
        </c:title>
        <c:numFmt formatCode="General" sourceLinked="1"/>
        <c:majorTickMark val="out"/>
        <c:minorTickMark val="none"/>
        <c:tickLblPos val="nextTo"/>
        <c:txPr>
          <a:bodyPr/>
          <a:lstStyle/>
          <a:p>
            <a:pPr>
              <a:defRPr sz="1400" b="1">
                <a:solidFill>
                  <a:srgbClr val="A30046"/>
                </a:solidFill>
              </a:defRPr>
            </a:pPr>
            <a:endParaRPr lang="en-US"/>
          </a:p>
        </c:txPr>
        <c:crossAx val="85349120"/>
        <c:crosses val="autoZero"/>
        <c:auto val="1"/>
        <c:lblAlgn val="ctr"/>
        <c:lblOffset val="100"/>
        <c:noMultiLvlLbl val="0"/>
      </c:catAx>
      <c:valAx>
        <c:axId val="85349120"/>
        <c:scaling>
          <c:orientation val="minMax"/>
        </c:scaling>
        <c:delete val="1"/>
        <c:axPos val="l"/>
        <c:majorGridlines/>
        <c:numFmt formatCode="0.0%" sourceLinked="1"/>
        <c:majorTickMark val="out"/>
        <c:minorTickMark val="none"/>
        <c:tickLblPos val="none"/>
        <c:crossAx val="85337600"/>
        <c:crosses val="autoZero"/>
        <c:crossBetween val="midCat"/>
      </c:valAx>
      <c:serAx>
        <c:axId val="66287808"/>
        <c:scaling>
          <c:orientation val="minMax"/>
        </c:scaling>
        <c:delete val="1"/>
        <c:axPos val="b"/>
        <c:majorGridlines/>
        <c:majorTickMark val="out"/>
        <c:minorTickMark val="none"/>
        <c:tickLblPos val="none"/>
        <c:crossAx val="85349120"/>
        <c:crosses val="autoZero"/>
      </c:ser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E80FB-AF94-C54E-83CE-EB5DC6CAE386}" type="datetimeFigureOut">
              <a:rPr lang="en-US" smtClean="0"/>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F3475-CCF8-C949-8F0B-B6EA07D99FD9}" type="slidenum">
              <a:rPr lang="en-US" smtClean="0"/>
              <a:t>‹#›</a:t>
            </a:fld>
            <a:endParaRPr lang="en-US"/>
          </a:p>
        </p:txBody>
      </p:sp>
    </p:spTree>
    <p:extLst>
      <p:ext uri="{BB962C8B-B14F-4D97-AF65-F5344CB8AC3E}">
        <p14:creationId xmlns:p14="http://schemas.microsoft.com/office/powerpoint/2010/main" val="143994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Line Title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a:t>
            </a:fld>
            <a:endParaRPr lang="en-US"/>
          </a:p>
        </p:txBody>
      </p:sp>
    </p:spTree>
    <p:extLst>
      <p:ext uri="{BB962C8B-B14F-4D97-AF65-F5344CB8AC3E}">
        <p14:creationId xmlns:p14="http://schemas.microsoft.com/office/powerpoint/2010/main" val="86648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13</a:t>
            </a:fld>
            <a:endParaRPr lang="en-US"/>
          </a:p>
        </p:txBody>
      </p:sp>
    </p:spTree>
    <p:extLst>
      <p:ext uri="{BB962C8B-B14F-4D97-AF65-F5344CB8AC3E}">
        <p14:creationId xmlns:p14="http://schemas.microsoft.com/office/powerpoint/2010/main" val="348229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14</a:t>
            </a:fld>
            <a:endParaRPr lang="en-US"/>
          </a:p>
        </p:txBody>
      </p:sp>
    </p:spTree>
    <p:extLst>
      <p:ext uri="{BB962C8B-B14F-4D97-AF65-F5344CB8AC3E}">
        <p14:creationId xmlns:p14="http://schemas.microsoft.com/office/powerpoint/2010/main" val="400329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15</a:t>
            </a:fld>
            <a:endParaRPr lang="en-US"/>
          </a:p>
        </p:txBody>
      </p:sp>
    </p:spTree>
    <p:extLst>
      <p:ext uri="{BB962C8B-B14F-4D97-AF65-F5344CB8AC3E}">
        <p14:creationId xmlns:p14="http://schemas.microsoft.com/office/powerpoint/2010/main" val="276274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16</a:t>
            </a:fld>
            <a:endParaRPr lang="en-US"/>
          </a:p>
        </p:txBody>
      </p:sp>
    </p:spTree>
    <p:extLst>
      <p:ext uri="{BB962C8B-B14F-4D97-AF65-F5344CB8AC3E}">
        <p14:creationId xmlns:p14="http://schemas.microsoft.com/office/powerpoint/2010/main" val="335984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17</a:t>
            </a:fld>
            <a:endParaRPr lang="en-US"/>
          </a:p>
        </p:txBody>
      </p:sp>
    </p:spTree>
    <p:extLst>
      <p:ext uri="{BB962C8B-B14F-4D97-AF65-F5344CB8AC3E}">
        <p14:creationId xmlns:p14="http://schemas.microsoft.com/office/powerpoint/2010/main" val="315291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18</a:t>
            </a:fld>
            <a:endParaRPr lang="en-US"/>
          </a:p>
        </p:txBody>
      </p:sp>
    </p:spTree>
    <p:extLst>
      <p:ext uri="{BB962C8B-B14F-4D97-AF65-F5344CB8AC3E}">
        <p14:creationId xmlns:p14="http://schemas.microsoft.com/office/powerpoint/2010/main" val="29344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Page</a:t>
            </a:r>
            <a:r>
              <a:rPr lang="en-US" baseline="0" dirty="0" smtClean="0"/>
              <a:t> with bullet points</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19</a:t>
            </a:fld>
            <a:endParaRPr lang="en-US"/>
          </a:p>
        </p:txBody>
      </p:sp>
    </p:spTree>
    <p:extLst>
      <p:ext uri="{BB962C8B-B14F-4D97-AF65-F5344CB8AC3E}">
        <p14:creationId xmlns:p14="http://schemas.microsoft.com/office/powerpoint/2010/main" val="62167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Page</a:t>
            </a:r>
            <a:r>
              <a:rPr lang="en-US" baseline="0" dirty="0" smtClean="0"/>
              <a:t> with bullet points</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2167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Infographic</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1682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Page</a:t>
            </a:r>
            <a:r>
              <a:rPr lang="en-US" baseline="0" dirty="0" smtClean="0"/>
              <a:t> with bullet points</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216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Slide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5</a:t>
            </a:fld>
            <a:endParaRPr lang="en-US"/>
          </a:p>
        </p:txBody>
      </p:sp>
    </p:spTree>
    <p:extLst>
      <p:ext uri="{BB962C8B-B14F-4D97-AF65-F5344CB8AC3E}">
        <p14:creationId xmlns:p14="http://schemas.microsoft.com/office/powerpoint/2010/main" val="391682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Multi-line</a:t>
            </a:r>
            <a:r>
              <a:rPr lang="en-US" baseline="0" dirty="0" smtClean="0"/>
              <a:t> Title with subtitle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1507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Title Page version 2</a:t>
            </a:r>
          </a:p>
          <a:p>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21678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Page</a:t>
            </a:r>
            <a:r>
              <a:rPr lang="en-US" baseline="0" dirty="0" smtClean="0"/>
              <a:t> with bullet points</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2167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Slide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1682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Slide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9962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Slide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29</a:t>
            </a:fld>
            <a:endParaRPr lang="en-US"/>
          </a:p>
        </p:txBody>
      </p:sp>
    </p:spTree>
    <p:extLst>
      <p:ext uri="{BB962C8B-B14F-4D97-AF65-F5344CB8AC3E}">
        <p14:creationId xmlns:p14="http://schemas.microsoft.com/office/powerpoint/2010/main" val="3102058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Slide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30</a:t>
            </a:fld>
            <a:endParaRPr lang="en-US"/>
          </a:p>
        </p:txBody>
      </p:sp>
    </p:spTree>
    <p:extLst>
      <p:ext uri="{BB962C8B-B14F-4D97-AF65-F5344CB8AC3E}">
        <p14:creationId xmlns:p14="http://schemas.microsoft.com/office/powerpoint/2010/main" val="3102058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Multi-line</a:t>
            </a:r>
            <a:r>
              <a:rPr lang="en-US" baseline="0" dirty="0" smtClean="0"/>
              <a:t> Title with subtitle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31</a:t>
            </a:fld>
            <a:endParaRPr lang="en-US"/>
          </a:p>
        </p:txBody>
      </p:sp>
    </p:spTree>
    <p:extLst>
      <p:ext uri="{BB962C8B-B14F-4D97-AF65-F5344CB8AC3E}">
        <p14:creationId xmlns:p14="http://schemas.microsoft.com/office/powerpoint/2010/main" val="71507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Multi-line</a:t>
            </a:r>
            <a:r>
              <a:rPr lang="en-US" baseline="0" dirty="0" smtClean="0"/>
              <a:t> Title with subtitle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6</a:t>
            </a:fld>
            <a:endParaRPr lang="en-US"/>
          </a:p>
        </p:txBody>
      </p:sp>
    </p:spTree>
    <p:extLst>
      <p:ext uri="{BB962C8B-B14F-4D97-AF65-F5344CB8AC3E}">
        <p14:creationId xmlns:p14="http://schemas.microsoft.com/office/powerpoint/2010/main" val="71507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Aside/Quote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7583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735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9</a:t>
            </a:fld>
            <a:endParaRPr lang="en-US"/>
          </a:p>
        </p:txBody>
      </p:sp>
    </p:spTree>
    <p:extLst>
      <p:ext uri="{BB962C8B-B14F-4D97-AF65-F5344CB8AC3E}">
        <p14:creationId xmlns:p14="http://schemas.microsoft.com/office/powerpoint/2010/main" val="407502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Branded Page Single Line Title</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10</a:t>
            </a:fld>
            <a:endParaRPr lang="en-US"/>
          </a:p>
        </p:txBody>
      </p:sp>
    </p:spTree>
    <p:extLst>
      <p:ext uri="{BB962C8B-B14F-4D97-AF65-F5344CB8AC3E}">
        <p14:creationId xmlns:p14="http://schemas.microsoft.com/office/powerpoint/2010/main" val="62167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11</a:t>
            </a:fld>
            <a:endParaRPr lang="en-US"/>
          </a:p>
        </p:txBody>
      </p:sp>
    </p:spTree>
    <p:extLst>
      <p:ext uri="{BB962C8B-B14F-4D97-AF65-F5344CB8AC3E}">
        <p14:creationId xmlns:p14="http://schemas.microsoft.com/office/powerpoint/2010/main" val="135036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List with Header</a:t>
            </a:r>
            <a:endParaRPr lang="en-US" dirty="0"/>
          </a:p>
        </p:txBody>
      </p:sp>
      <p:sp>
        <p:nvSpPr>
          <p:cNvPr id="4" name="Slide Number Placeholder 3"/>
          <p:cNvSpPr>
            <a:spLocks noGrp="1"/>
          </p:cNvSpPr>
          <p:nvPr>
            <p:ph type="sldNum" sz="quarter" idx="10"/>
          </p:nvPr>
        </p:nvSpPr>
        <p:spPr/>
        <p:txBody>
          <a:bodyPr/>
          <a:lstStyle/>
          <a:p>
            <a:fld id="{CF9F3475-CCF8-C949-8F0B-B6EA07D99FD9}" type="slidenum">
              <a:rPr lang="en-US" smtClean="0"/>
              <a:t>12</a:t>
            </a:fld>
            <a:endParaRPr lang="en-US"/>
          </a:p>
        </p:txBody>
      </p:sp>
    </p:spTree>
    <p:extLst>
      <p:ext uri="{BB962C8B-B14F-4D97-AF65-F5344CB8AC3E}">
        <p14:creationId xmlns:p14="http://schemas.microsoft.com/office/powerpoint/2010/main" val="334238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2184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214491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185133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Content Placeholder 3" descr="C:\Documents and Settings\ahatcher\Desktop\2-10_Logo_208.png"/>
          <p:cNvPicPr>
            <a:picLocks noChangeAspect="1" noChangeArrowheads="1"/>
          </p:cNvPicPr>
          <p:nvPr userDrawn="1"/>
        </p:nvPicPr>
        <p:blipFill>
          <a:blip r:embed="rId2" cstate="print"/>
          <a:srcRect/>
          <a:stretch>
            <a:fillRect/>
          </a:stretch>
        </p:blipFill>
        <p:spPr bwMode="auto">
          <a:xfrm>
            <a:off x="7924800" y="5266764"/>
            <a:ext cx="990601" cy="1010025"/>
          </a:xfrm>
          <a:prstGeom prst="rect">
            <a:avLst/>
          </a:prstGeom>
          <a:noFill/>
        </p:spPr>
      </p:pic>
      <p:sp>
        <p:nvSpPr>
          <p:cNvPr id="5" name="Rectangle 4"/>
          <p:cNvSpPr/>
          <p:nvPr userDrawn="1"/>
        </p:nvSpPr>
        <p:spPr>
          <a:xfrm>
            <a:off x="7696200" y="5105400"/>
            <a:ext cx="137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0981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210998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E4F27-CB7D-9940-9DA8-A8D6DB3B8C4C}"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9843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6E4F27-CB7D-9940-9DA8-A8D6DB3B8C4C}"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35894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6E4F27-CB7D-9940-9DA8-A8D6DB3B8C4C}"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13172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6E4F27-CB7D-9940-9DA8-A8D6DB3B8C4C}"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2846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4F27-CB7D-9940-9DA8-A8D6DB3B8C4C}"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13041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E4F27-CB7D-9940-9DA8-A8D6DB3B8C4C}"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9105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E4F27-CB7D-9940-9DA8-A8D6DB3B8C4C}"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D90E-6992-F14B-9E65-D6A8D2DF29EB}" type="slidenum">
              <a:rPr lang="en-US" smtClean="0"/>
              <a:t>‹#›</a:t>
            </a:fld>
            <a:endParaRPr lang="en-US"/>
          </a:p>
        </p:txBody>
      </p:sp>
    </p:spTree>
    <p:extLst>
      <p:ext uri="{BB962C8B-B14F-4D97-AF65-F5344CB8AC3E}">
        <p14:creationId xmlns:p14="http://schemas.microsoft.com/office/powerpoint/2010/main" val="195547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t>‹#›</a:t>
            </a:fld>
            <a:endParaRPr lang="en-US"/>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73"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4F27-CB7D-9940-9DA8-A8D6DB3B8C4C}"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D90E-6992-F14B-9E65-D6A8D2DF2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504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317970"/>
            <a:ext cx="9143999" cy="783650"/>
          </a:xfrm>
        </p:spPr>
        <p:txBody>
          <a:bodyPr>
            <a:noAutofit/>
          </a:bodyPr>
          <a:lstStyle/>
          <a:p>
            <a:pPr>
              <a:lnSpc>
                <a:spcPct val="80000"/>
              </a:lnSpc>
            </a:pPr>
            <a:r>
              <a:rPr lang="en-US" sz="4500" b="1" dirty="0" smtClean="0">
                <a:solidFill>
                  <a:srgbClr val="E46C0A"/>
                </a:solidFill>
              </a:rPr>
              <a:t>Insurance </a:t>
            </a:r>
            <a:r>
              <a:rPr lang="en-US" sz="4500" b="1" dirty="0" smtClean="0">
                <a:solidFill>
                  <a:srgbClr val="E46C0A"/>
                </a:solidFill>
              </a:rPr>
              <a:t>Specialty Group </a:t>
            </a:r>
            <a:r>
              <a:rPr lang="en-US" sz="4500" b="1" dirty="0">
                <a:solidFill>
                  <a:srgbClr val="E46C0A"/>
                </a:solidFill>
              </a:rPr>
              <a:t/>
            </a:r>
            <a:br>
              <a:rPr lang="en-US" sz="4500" b="1" dirty="0">
                <a:solidFill>
                  <a:srgbClr val="E46C0A"/>
                </a:solidFill>
              </a:rPr>
            </a:br>
            <a:r>
              <a:rPr lang="en-US" sz="4500" b="1" dirty="0" smtClean="0">
                <a:solidFill>
                  <a:srgbClr val="E46C0A"/>
                </a:solidFill>
              </a:rPr>
              <a:t>Asset Protection Program</a:t>
            </a:r>
            <a:endParaRPr lang="en-US" sz="4500" b="1" dirty="0">
              <a:solidFill>
                <a:srgbClr val="FAC090"/>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endParaRPr lang="en-US" sz="8000" dirty="0">
              <a:solidFill>
                <a:schemeClr val="accent6">
                  <a:lumMod val="60000"/>
                  <a:lumOff val="40000"/>
                </a:schemeClr>
              </a:solidFill>
              <a:latin typeface="Times"/>
              <a:cs typeface="Times"/>
            </a:endParaRPr>
          </a:p>
        </p:txBody>
      </p:sp>
    </p:spTree>
    <p:extLst>
      <p:ext uri="{BB962C8B-B14F-4D97-AF65-F5344CB8AC3E}">
        <p14:creationId xmlns:p14="http://schemas.microsoft.com/office/powerpoint/2010/main" val="290937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424099" y="6341878"/>
            <a:ext cx="2165978" cy="292388"/>
          </a:xfrm>
          <a:prstGeom prst="rect">
            <a:avLst/>
          </a:prstGeom>
        </p:spPr>
        <p:txBody>
          <a:bodyPr wrap="none">
            <a:spAutoFit/>
          </a:bodyPr>
          <a:lstStyle/>
          <a:p>
            <a:r>
              <a:rPr lang="en-US" sz="1300" dirty="0" smtClean="0">
                <a:solidFill>
                  <a:schemeClr val="bg1"/>
                </a:solidFill>
              </a:rPr>
              <a:t>insurancespecialtygroup.com</a:t>
            </a:r>
            <a:endParaRPr lang="en-US" sz="1300" dirty="0"/>
          </a:p>
        </p:txBody>
      </p:sp>
      <p:sp>
        <p:nvSpPr>
          <p:cNvPr id="13" name="Title 1"/>
          <p:cNvSpPr>
            <a:spLocks noGrp="1"/>
          </p:cNvSpPr>
          <p:nvPr>
            <p:ph type="ctrTitle"/>
          </p:nvPr>
        </p:nvSpPr>
        <p:spPr>
          <a:xfrm>
            <a:off x="0" y="3317970"/>
            <a:ext cx="9143999" cy="783650"/>
          </a:xfrm>
        </p:spPr>
        <p:txBody>
          <a:bodyPr>
            <a:noAutofit/>
          </a:bodyPr>
          <a:lstStyle/>
          <a:p>
            <a:pPr>
              <a:lnSpc>
                <a:spcPct val="80000"/>
              </a:lnSpc>
            </a:pPr>
            <a:r>
              <a:rPr lang="en-US" sz="4500" b="1" dirty="0" smtClean="0">
                <a:solidFill>
                  <a:srgbClr val="E46C0A"/>
                </a:solidFill>
              </a:rPr>
              <a:t>General Liability Insurance</a:t>
            </a:r>
            <a:endParaRPr lang="en-US" sz="4500" b="1" dirty="0">
              <a:solidFill>
                <a:srgbClr val="FAC09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829" y="5478483"/>
            <a:ext cx="2441914" cy="1288987"/>
          </a:xfrm>
          <a:prstGeom prst="rect">
            <a:avLst/>
          </a:prstGeom>
        </p:spPr>
      </p:pic>
    </p:spTree>
    <p:extLst>
      <p:ext uri="{BB962C8B-B14F-4D97-AF65-F5344CB8AC3E}">
        <p14:creationId xmlns:p14="http://schemas.microsoft.com/office/powerpoint/2010/main" val="172541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General Liability Insurance</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How does it work?  </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Provides legal liability protection for “premise operation” claims which “occur” during construction, i.e., bodily injuries, resulting damages, etc. </a:t>
            </a:r>
          </a:p>
          <a:p>
            <a:pPr marL="457200" indent="-457200" algn="l">
              <a:buClr>
                <a:schemeClr val="accent6">
                  <a:lumMod val="60000"/>
                  <a:lumOff val="40000"/>
                </a:schemeClr>
              </a:buClr>
              <a:buFont typeface="Arial"/>
              <a:buChar char="•"/>
            </a:pPr>
            <a:r>
              <a:rPr lang="en-US" sz="2100" dirty="0" smtClean="0">
                <a:solidFill>
                  <a:schemeClr val="bg1"/>
                </a:solidFill>
              </a:rPr>
              <a:t>Provides legal liability protection for claims arising after the home is sold, which “occurs” during the policy period – typically construction defect issues. </a:t>
            </a:r>
          </a:p>
          <a:p>
            <a:pPr marL="457200" indent="-457200" algn="l">
              <a:buClr>
                <a:schemeClr val="accent6">
                  <a:lumMod val="60000"/>
                  <a:lumOff val="40000"/>
                </a:schemeClr>
              </a:buClr>
              <a:buFont typeface="Arial"/>
              <a:buChar char="•"/>
            </a:pPr>
            <a:r>
              <a:rPr lang="en-US" sz="2100" dirty="0" smtClean="0">
                <a:solidFill>
                  <a:schemeClr val="bg1"/>
                </a:solidFill>
              </a:rPr>
              <a:t>Distinguish from what a WARRANTY covers.  </a:t>
            </a:r>
            <a:endParaRPr lang="en-US" sz="2100" dirty="0" smtClean="0">
              <a:solidFill>
                <a:srgbClr val="FAC090"/>
              </a:solidFill>
            </a:endParaRPr>
          </a:p>
        </p:txBody>
      </p:sp>
    </p:spTree>
    <p:extLst>
      <p:ext uri="{BB962C8B-B14F-4D97-AF65-F5344CB8AC3E}">
        <p14:creationId xmlns:p14="http://schemas.microsoft.com/office/powerpoint/2010/main" val="41317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General Liability Insurance</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What else? </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Three ADDITIONAL CONTRACTS are also needed</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Subcontractor agreements</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Sales agreement; be sure dispute resolution in sync with warranty contract</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Third-party warranty to replace implied warranty law/tort exposures </a:t>
            </a:r>
          </a:p>
          <a:p>
            <a:pPr marL="914400" lvl="1" indent="-457200" algn="l">
              <a:buClr>
                <a:schemeClr val="accent6">
                  <a:lumMod val="60000"/>
                  <a:lumOff val="40000"/>
                </a:schemeClr>
              </a:buClr>
              <a:buFont typeface="Arial"/>
              <a:buChar char="•"/>
            </a:pPr>
            <a:endParaRPr lang="en-US" sz="1700" dirty="0">
              <a:solidFill>
                <a:schemeClr val="bg1"/>
              </a:solidFill>
            </a:endParaRPr>
          </a:p>
          <a:p>
            <a:pPr marL="457200" indent="-457200" algn="l">
              <a:buClr>
                <a:schemeClr val="accent6">
                  <a:lumMod val="60000"/>
                  <a:lumOff val="40000"/>
                </a:schemeClr>
              </a:buClr>
              <a:buFont typeface="Arial"/>
              <a:buChar char="•"/>
            </a:pPr>
            <a:r>
              <a:rPr lang="en-US" sz="2100" dirty="0" smtClean="0">
                <a:solidFill>
                  <a:schemeClr val="bg1"/>
                </a:solidFill>
              </a:rPr>
              <a:t>These contracts are critical to protecting the assets of home builders from TORT/lawyers/litigation! </a:t>
            </a:r>
            <a:endParaRPr lang="en-US" sz="2100" dirty="0" smtClean="0">
              <a:solidFill>
                <a:srgbClr val="FAC090"/>
              </a:solidFill>
            </a:endParaRPr>
          </a:p>
        </p:txBody>
      </p:sp>
    </p:spTree>
    <p:extLst>
      <p:ext uri="{BB962C8B-B14F-4D97-AF65-F5344CB8AC3E}">
        <p14:creationId xmlns:p14="http://schemas.microsoft.com/office/powerpoint/2010/main" val="429182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Warranties and Insurance</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from a professional in the business </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This is not vanilla, commodity insurance</a:t>
            </a:r>
            <a:endParaRPr lang="en-US" sz="2100" dirty="0">
              <a:solidFill>
                <a:schemeClr val="bg1"/>
              </a:solidFill>
            </a:endParaRPr>
          </a:p>
          <a:p>
            <a:pPr marL="457200" indent="-457200" algn="l">
              <a:buClr>
                <a:schemeClr val="accent6">
                  <a:lumMod val="60000"/>
                  <a:lumOff val="40000"/>
                </a:schemeClr>
              </a:buClr>
              <a:buFont typeface="Arial"/>
              <a:buChar char="•"/>
            </a:pPr>
            <a:r>
              <a:rPr lang="en-US" sz="2100" dirty="0" smtClean="0">
                <a:solidFill>
                  <a:schemeClr val="bg1"/>
                </a:solidFill>
              </a:rPr>
              <a:t>It is not your Grandmother’s homeowners </a:t>
            </a:r>
          </a:p>
          <a:p>
            <a:pPr marL="457200" indent="-457200" algn="l">
              <a:buClr>
                <a:schemeClr val="accent6">
                  <a:lumMod val="60000"/>
                  <a:lumOff val="40000"/>
                </a:schemeClr>
              </a:buClr>
              <a:buFont typeface="Arial"/>
              <a:buChar char="•"/>
            </a:pPr>
            <a:r>
              <a:rPr lang="en-US" sz="2100" dirty="0" smtClean="0">
                <a:solidFill>
                  <a:schemeClr val="bg1"/>
                </a:solidFill>
              </a:rPr>
              <a:t>All warranties are not created equal</a:t>
            </a:r>
          </a:p>
          <a:p>
            <a:pPr marL="457200" indent="-457200" algn="l">
              <a:buClr>
                <a:schemeClr val="accent6">
                  <a:lumMod val="60000"/>
                  <a:lumOff val="40000"/>
                </a:schemeClr>
              </a:buClr>
              <a:buFont typeface="Arial"/>
              <a:buChar char="•"/>
            </a:pPr>
            <a:r>
              <a:rPr lang="en-US" sz="2100" dirty="0" smtClean="0">
                <a:solidFill>
                  <a:schemeClr val="bg1"/>
                </a:solidFill>
              </a:rPr>
              <a:t>All insurance is not created equal</a:t>
            </a:r>
          </a:p>
          <a:p>
            <a:pPr marL="457200" indent="-457200" algn="l">
              <a:buClr>
                <a:schemeClr val="accent6">
                  <a:lumMod val="60000"/>
                  <a:lumOff val="40000"/>
                </a:schemeClr>
              </a:buClr>
              <a:buFont typeface="Arial"/>
              <a:buChar char="•"/>
            </a:pPr>
            <a:r>
              <a:rPr lang="en-US" sz="2100" dirty="0" smtClean="0">
                <a:solidFill>
                  <a:schemeClr val="bg1"/>
                </a:solidFill>
              </a:rPr>
              <a:t>Specialist or Generalists? Use a SPECIALIST.</a:t>
            </a:r>
          </a:p>
          <a:p>
            <a:pPr marL="457200" indent="-457200" algn="l">
              <a:buClr>
                <a:schemeClr val="accent6">
                  <a:lumMod val="60000"/>
                  <a:lumOff val="40000"/>
                </a:schemeClr>
              </a:buClr>
              <a:buFont typeface="Arial"/>
              <a:buChar char="•"/>
            </a:pPr>
            <a:r>
              <a:rPr lang="en-US" sz="2100" dirty="0" smtClean="0">
                <a:solidFill>
                  <a:schemeClr val="bg1"/>
                </a:solidFill>
              </a:rPr>
              <a:t>Beware of companies who care more about protecting their assets; and not so much, your assets </a:t>
            </a:r>
            <a:r>
              <a:rPr lang="en-US" sz="2100" dirty="0" smtClean="0">
                <a:solidFill>
                  <a:schemeClr val="accent6">
                    <a:lumMod val="60000"/>
                    <a:lumOff val="40000"/>
                  </a:schemeClr>
                </a:solidFill>
              </a:rPr>
              <a:t>(language and exclusions are critical)</a:t>
            </a:r>
            <a:endParaRPr lang="en-US" sz="1700" dirty="0" smtClean="0">
              <a:solidFill>
                <a:schemeClr val="accent6">
                  <a:lumMod val="60000"/>
                  <a:lumOff val="40000"/>
                </a:schemeClr>
              </a:solidFill>
            </a:endParaRPr>
          </a:p>
        </p:txBody>
      </p:sp>
    </p:spTree>
    <p:extLst>
      <p:ext uri="{BB962C8B-B14F-4D97-AF65-F5344CB8AC3E}">
        <p14:creationId xmlns:p14="http://schemas.microsoft.com/office/powerpoint/2010/main" val="358043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Transfer of Risk</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to Subcontractors and Vendors</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Obtain a signed subcontractor agreement from all subcontractors which contains the following: </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Hold harmless / indemnity agreement </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Insurance requirements which provide financial backing to indemnity agreements</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Waiver of subrogation</a:t>
            </a:r>
          </a:p>
          <a:p>
            <a:pPr marL="914400" lvl="1" indent="-457200" algn="l">
              <a:buClr>
                <a:schemeClr val="accent6">
                  <a:lumMod val="60000"/>
                  <a:lumOff val="40000"/>
                </a:schemeClr>
              </a:buClr>
              <a:buFont typeface="Arial"/>
              <a:buChar char="•"/>
            </a:pPr>
            <a:r>
              <a:rPr lang="en-US" sz="1700" dirty="0" smtClean="0">
                <a:solidFill>
                  <a:schemeClr val="accent6">
                    <a:lumMod val="60000"/>
                    <a:lumOff val="40000"/>
                  </a:schemeClr>
                </a:solidFill>
              </a:rPr>
              <a:t>Arbitration agreement</a:t>
            </a:r>
            <a:endParaRPr lang="en-US" sz="1700" dirty="0">
              <a:solidFill>
                <a:schemeClr val="accent6">
                  <a:lumMod val="60000"/>
                  <a:lumOff val="40000"/>
                </a:schemeClr>
              </a:solidFill>
            </a:endParaRPr>
          </a:p>
          <a:p>
            <a:pPr marL="457200" indent="-457200" algn="l">
              <a:buClr>
                <a:schemeClr val="accent6">
                  <a:lumMod val="60000"/>
                  <a:lumOff val="40000"/>
                </a:schemeClr>
              </a:buClr>
              <a:buFont typeface="Arial"/>
              <a:buChar char="•"/>
            </a:pPr>
            <a:r>
              <a:rPr lang="en-US" sz="2100" dirty="0" smtClean="0">
                <a:solidFill>
                  <a:schemeClr val="bg1"/>
                </a:solidFill>
              </a:rPr>
              <a:t>Obtain Certificates of Insurance before work has begun</a:t>
            </a:r>
          </a:p>
          <a:p>
            <a:pPr marL="457200" indent="-457200" algn="l">
              <a:buClr>
                <a:schemeClr val="accent6">
                  <a:lumMod val="60000"/>
                  <a:lumOff val="40000"/>
                </a:schemeClr>
              </a:buClr>
              <a:buFont typeface="Arial"/>
              <a:buChar char="•"/>
            </a:pPr>
            <a:r>
              <a:rPr lang="en-US" sz="2100" dirty="0" smtClean="0">
                <a:solidFill>
                  <a:schemeClr val="bg1"/>
                </a:solidFill>
              </a:rPr>
              <a:t>Require that subcontractors carry minimum general liability insurance limits of $1,000,000</a:t>
            </a:r>
            <a:endParaRPr lang="en-US" sz="1700" dirty="0" smtClean="0">
              <a:solidFill>
                <a:schemeClr val="bg1"/>
              </a:solidFill>
            </a:endParaRPr>
          </a:p>
        </p:txBody>
      </p:sp>
    </p:spTree>
    <p:extLst>
      <p:ext uri="{BB962C8B-B14F-4D97-AF65-F5344CB8AC3E}">
        <p14:creationId xmlns:p14="http://schemas.microsoft.com/office/powerpoint/2010/main" val="1904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Defining Your Legal Liability with a</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Written Warranty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General liability policies respond to builder’s legal liability </a:t>
            </a:r>
          </a:p>
          <a:p>
            <a:pPr marL="457200" indent="-457200" algn="l">
              <a:buClr>
                <a:schemeClr val="accent6">
                  <a:lumMod val="60000"/>
                  <a:lumOff val="40000"/>
                </a:schemeClr>
              </a:buClr>
              <a:buFont typeface="Arial"/>
              <a:buChar char="•"/>
            </a:pPr>
            <a:r>
              <a:rPr lang="en-US" sz="2100" dirty="0" smtClean="0">
                <a:solidFill>
                  <a:schemeClr val="bg1"/>
                </a:solidFill>
              </a:rPr>
              <a:t>Builders are liable for “Implied Warranty Laws”  unless replaced by an express written warranty</a:t>
            </a:r>
          </a:p>
          <a:p>
            <a:pPr marL="457200" indent="-457200" algn="l">
              <a:buClr>
                <a:schemeClr val="accent6">
                  <a:lumMod val="60000"/>
                  <a:lumOff val="40000"/>
                </a:schemeClr>
              </a:buClr>
              <a:buFont typeface="Arial"/>
              <a:buChar char="•"/>
            </a:pPr>
            <a:r>
              <a:rPr lang="en-US" sz="2100" dirty="0" smtClean="0">
                <a:solidFill>
                  <a:schemeClr val="bg1"/>
                </a:solidFill>
              </a:rPr>
              <a:t>Insurance companies have exited residential construction due to difficulty in determining the contractors “legal liability”; or worse; they limit THEIR exposure; increasing yours </a:t>
            </a:r>
          </a:p>
        </p:txBody>
      </p:sp>
    </p:spTree>
    <p:extLst>
      <p:ext uri="{BB962C8B-B14F-4D97-AF65-F5344CB8AC3E}">
        <p14:creationId xmlns:p14="http://schemas.microsoft.com/office/powerpoint/2010/main" val="366165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Comprehensive Sales Contract</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with every homeowner</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Have your attorney draw up the sales contract to ensure you are protected </a:t>
            </a:r>
            <a:r>
              <a:rPr lang="en-US" sz="2100" dirty="0" smtClean="0">
                <a:solidFill>
                  <a:schemeClr val="accent6">
                    <a:lumMod val="60000"/>
                    <a:lumOff val="40000"/>
                  </a:schemeClr>
                </a:solidFill>
              </a:rPr>
              <a:t>(versus a Realtor® form. Guess who that one protects?)</a:t>
            </a:r>
          </a:p>
          <a:p>
            <a:pPr marL="457200" indent="-457200" algn="l">
              <a:buClr>
                <a:schemeClr val="accent6">
                  <a:lumMod val="60000"/>
                  <a:lumOff val="40000"/>
                </a:schemeClr>
              </a:buClr>
              <a:buFont typeface="Arial"/>
              <a:buChar char="•"/>
            </a:pPr>
            <a:r>
              <a:rPr lang="en-US" sz="2100" dirty="0" smtClean="0">
                <a:solidFill>
                  <a:schemeClr val="bg1"/>
                </a:solidFill>
              </a:rPr>
              <a:t>Does the sales contract have arbitration language?</a:t>
            </a:r>
          </a:p>
          <a:p>
            <a:pPr marL="457200" indent="-457200" algn="l">
              <a:buClr>
                <a:schemeClr val="accent6">
                  <a:lumMod val="60000"/>
                  <a:lumOff val="40000"/>
                </a:schemeClr>
              </a:buClr>
              <a:buFont typeface="Arial"/>
              <a:buChar char="•"/>
            </a:pPr>
            <a:r>
              <a:rPr lang="en-US" sz="2100" dirty="0" smtClean="0">
                <a:solidFill>
                  <a:schemeClr val="bg1"/>
                </a:solidFill>
              </a:rPr>
              <a:t>The signed sales contract is key documentation; be sure it is consistent with the warranty</a:t>
            </a:r>
          </a:p>
          <a:p>
            <a:pPr marL="457200" indent="-457200" algn="l">
              <a:buClr>
                <a:schemeClr val="accent6">
                  <a:lumMod val="60000"/>
                  <a:lumOff val="40000"/>
                </a:schemeClr>
              </a:buClr>
              <a:buFont typeface="Arial"/>
              <a:buChar char="•"/>
            </a:pPr>
            <a:endParaRPr lang="en-US" sz="2100" dirty="0" smtClean="0">
              <a:solidFill>
                <a:schemeClr val="bg1"/>
              </a:solidFill>
            </a:endParaRPr>
          </a:p>
          <a:p>
            <a:pPr marL="457200" indent="-457200" algn="l">
              <a:buClr>
                <a:schemeClr val="accent6">
                  <a:lumMod val="60000"/>
                  <a:lumOff val="40000"/>
                </a:schemeClr>
              </a:buClr>
              <a:buFont typeface="Arial"/>
              <a:buChar char="•"/>
            </a:pPr>
            <a:r>
              <a:rPr lang="en-US" sz="2100" dirty="0" smtClean="0">
                <a:solidFill>
                  <a:schemeClr val="bg1"/>
                </a:solidFill>
              </a:rPr>
              <a:t>Email me; or go to NAHB/contracts new web site [all contracts]</a:t>
            </a:r>
          </a:p>
        </p:txBody>
      </p:sp>
    </p:spTree>
    <p:extLst>
      <p:ext uri="{BB962C8B-B14F-4D97-AF65-F5344CB8AC3E}">
        <p14:creationId xmlns:p14="http://schemas.microsoft.com/office/powerpoint/2010/main" val="422881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Defining Your Legal Liability with a</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Written Warranty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Remember:  it’s TORT, if it’s not CONTRACT </a:t>
            </a:r>
          </a:p>
          <a:p>
            <a:pPr marL="457200" indent="-457200" algn="l">
              <a:buClr>
                <a:schemeClr val="accent6">
                  <a:lumMod val="60000"/>
                  <a:lumOff val="40000"/>
                </a:schemeClr>
              </a:buClr>
              <a:buFont typeface="Arial"/>
              <a:buChar char="•"/>
            </a:pPr>
            <a:r>
              <a:rPr lang="en-US" sz="2100" dirty="0" smtClean="0">
                <a:solidFill>
                  <a:schemeClr val="bg1"/>
                </a:solidFill>
              </a:rPr>
              <a:t>Implied Warranty Laws = TORT </a:t>
            </a:r>
          </a:p>
          <a:p>
            <a:pPr marL="457200" indent="-457200" algn="l">
              <a:buClr>
                <a:schemeClr val="accent6">
                  <a:lumMod val="60000"/>
                  <a:lumOff val="40000"/>
                </a:schemeClr>
              </a:buClr>
              <a:buFont typeface="Arial"/>
              <a:buChar char="•"/>
            </a:pPr>
            <a:r>
              <a:rPr lang="en-US" sz="2100" dirty="0" smtClean="0">
                <a:solidFill>
                  <a:schemeClr val="bg1"/>
                </a:solidFill>
              </a:rPr>
              <a:t>Written Warranty = CONTRACT </a:t>
            </a:r>
          </a:p>
          <a:p>
            <a:pPr marL="457200" indent="-457200" algn="l">
              <a:buClr>
                <a:schemeClr val="accent6">
                  <a:lumMod val="60000"/>
                  <a:lumOff val="40000"/>
                </a:schemeClr>
              </a:buClr>
              <a:buFont typeface="Arial"/>
              <a:buChar char="•"/>
            </a:pPr>
            <a:r>
              <a:rPr lang="en-US" sz="2100" dirty="0" smtClean="0">
                <a:solidFill>
                  <a:schemeClr val="bg1"/>
                </a:solidFill>
              </a:rPr>
              <a:t>DO NOT try to be too self serving.  Courts are in the business of compensating victims.  </a:t>
            </a:r>
          </a:p>
        </p:txBody>
      </p:sp>
    </p:spTree>
    <p:extLst>
      <p:ext uri="{BB962C8B-B14F-4D97-AF65-F5344CB8AC3E}">
        <p14:creationId xmlns:p14="http://schemas.microsoft.com/office/powerpoint/2010/main" val="422927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Essential Elements of a </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Written Warranty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Mandatory and binding arbitration protected under the Federal Arbitration Act</a:t>
            </a:r>
          </a:p>
          <a:p>
            <a:pPr marL="457200" indent="-457200" algn="l">
              <a:buClr>
                <a:schemeClr val="accent6">
                  <a:lumMod val="60000"/>
                  <a:lumOff val="40000"/>
                </a:schemeClr>
              </a:buClr>
              <a:buFont typeface="Arial"/>
              <a:buChar char="•"/>
            </a:pPr>
            <a:r>
              <a:rPr lang="en-US" sz="2100" dirty="0" smtClean="0">
                <a:solidFill>
                  <a:schemeClr val="bg1"/>
                </a:solidFill>
              </a:rPr>
              <a:t>Language of HUD and Code of Federal Regulations </a:t>
            </a:r>
          </a:p>
          <a:p>
            <a:pPr marL="457200" indent="-457200" algn="l">
              <a:buClr>
                <a:schemeClr val="accent6">
                  <a:lumMod val="60000"/>
                  <a:lumOff val="40000"/>
                </a:schemeClr>
              </a:buClr>
              <a:buFont typeface="Arial"/>
              <a:buChar char="•"/>
            </a:pPr>
            <a:r>
              <a:rPr lang="en-US" sz="2100" dirty="0" smtClean="0">
                <a:solidFill>
                  <a:schemeClr val="bg1"/>
                </a:solidFill>
              </a:rPr>
              <a:t>Coverage for claims from soil movement </a:t>
            </a:r>
          </a:p>
          <a:p>
            <a:pPr marL="457200" indent="-457200" algn="l">
              <a:buClr>
                <a:schemeClr val="accent6">
                  <a:lumMod val="60000"/>
                  <a:lumOff val="40000"/>
                </a:schemeClr>
              </a:buClr>
              <a:buFont typeface="Arial"/>
              <a:buChar char="•"/>
            </a:pPr>
            <a:r>
              <a:rPr lang="en-US" sz="2100" dirty="0" smtClean="0">
                <a:solidFill>
                  <a:schemeClr val="bg1"/>
                </a:solidFill>
              </a:rPr>
              <a:t>Clear and fair determination of the builders responsibility </a:t>
            </a:r>
          </a:p>
          <a:p>
            <a:pPr marL="457200" indent="-457200" algn="l">
              <a:buClr>
                <a:schemeClr val="accent6">
                  <a:lumMod val="60000"/>
                  <a:lumOff val="40000"/>
                </a:schemeClr>
              </a:buClr>
              <a:buFont typeface="Arial"/>
              <a:buChar char="•"/>
            </a:pPr>
            <a:r>
              <a:rPr lang="en-US" sz="2100" dirty="0" smtClean="0">
                <a:solidFill>
                  <a:schemeClr val="bg1"/>
                </a:solidFill>
              </a:rPr>
              <a:t>Coordination of claims, complaints and disputes between the warranty and the general liability insurance  </a:t>
            </a:r>
          </a:p>
          <a:p>
            <a:pPr marL="457200" indent="-457200" algn="l">
              <a:buClr>
                <a:schemeClr val="accent6">
                  <a:lumMod val="60000"/>
                  <a:lumOff val="40000"/>
                </a:schemeClr>
              </a:buClr>
              <a:buFont typeface="Arial"/>
              <a:buChar char="•"/>
            </a:pPr>
            <a:r>
              <a:rPr lang="en-US" sz="2100" dirty="0" smtClean="0">
                <a:solidFill>
                  <a:schemeClr val="bg1"/>
                </a:solidFill>
              </a:rPr>
              <a:t>Consider third party warranty; to avoid the legal threat: ‘self serving’</a:t>
            </a:r>
          </a:p>
        </p:txBody>
      </p:sp>
    </p:spTree>
    <p:extLst>
      <p:ext uri="{BB962C8B-B14F-4D97-AF65-F5344CB8AC3E}">
        <p14:creationId xmlns:p14="http://schemas.microsoft.com/office/powerpoint/2010/main" val="185377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378542"/>
            <a:ext cx="7772400" cy="772510"/>
          </a:xfrm>
        </p:spPr>
        <p:txBody>
          <a:bodyPr>
            <a:noAutofit/>
          </a:bodyPr>
          <a:lstStyle/>
          <a:p>
            <a:pPr algn="l">
              <a:lnSpc>
                <a:spcPct val="80000"/>
              </a:lnSpc>
            </a:pPr>
            <a:r>
              <a:rPr lang="en-US" sz="4500" b="1" dirty="0" smtClean="0">
                <a:solidFill>
                  <a:schemeClr val="accent6">
                    <a:lumMod val="75000"/>
                  </a:schemeClr>
                </a:solidFill>
              </a:rPr>
              <a:t>Liability Conclusions</a:t>
            </a:r>
            <a:endParaRPr lang="en-US" sz="3500" i="1" dirty="0">
              <a:solidFill>
                <a:schemeClr val="accent6">
                  <a:lumMod val="60000"/>
                  <a:lumOff val="40000"/>
                </a:schemeClr>
              </a:solidFill>
            </a:endParaRPr>
          </a:p>
        </p:txBody>
      </p:sp>
      <p:sp>
        <p:nvSpPr>
          <p:cNvPr id="3" name="Subtitle 2"/>
          <p:cNvSpPr>
            <a:spLocks noGrp="1"/>
          </p:cNvSpPr>
          <p:nvPr>
            <p:ph type="subTitle" idx="1"/>
          </p:nvPr>
        </p:nvSpPr>
        <p:spPr>
          <a:xfrm>
            <a:off x="424099" y="1056305"/>
            <a:ext cx="8199058" cy="1439033"/>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Your assets and net worth are exposed (caveat </a:t>
            </a:r>
            <a:r>
              <a:rPr lang="en-US" sz="2100" dirty="0" err="1" smtClean="0">
                <a:solidFill>
                  <a:schemeClr val="bg1"/>
                </a:solidFill>
              </a:rPr>
              <a:t>venditor</a:t>
            </a:r>
            <a:r>
              <a:rPr lang="en-US" sz="2100" dirty="0" smtClean="0">
                <a:solidFill>
                  <a:schemeClr val="bg1"/>
                </a:solidFill>
              </a:rPr>
              <a:t>)</a:t>
            </a:r>
          </a:p>
          <a:p>
            <a:pPr marL="457200" indent="-457200" algn="l">
              <a:buClr>
                <a:schemeClr val="accent6">
                  <a:lumMod val="60000"/>
                  <a:lumOff val="40000"/>
                </a:schemeClr>
              </a:buClr>
              <a:buFont typeface="Arial"/>
              <a:buChar char="•"/>
            </a:pPr>
            <a:r>
              <a:rPr lang="en-US" sz="2100" dirty="0" smtClean="0">
                <a:solidFill>
                  <a:schemeClr val="bg1"/>
                </a:solidFill>
              </a:rPr>
              <a:t>A proactive asset protection program can reduce your exposures</a:t>
            </a:r>
          </a:p>
          <a:p>
            <a:pPr marL="457200" indent="-457200" algn="l">
              <a:buClr>
                <a:schemeClr val="accent6">
                  <a:lumMod val="60000"/>
                  <a:lumOff val="40000"/>
                </a:schemeClr>
              </a:buClr>
              <a:buFont typeface="Arial"/>
              <a:buChar char="•"/>
            </a:pPr>
            <a:r>
              <a:rPr lang="en-US" sz="2100" dirty="0" smtClean="0">
                <a:solidFill>
                  <a:schemeClr val="bg1"/>
                </a:solidFill>
              </a:rPr>
              <a:t>Your general liability and warranty may be offering less coverage than you think (coverage for soils? Subcontractors?)</a:t>
            </a:r>
          </a:p>
          <a:p>
            <a:pPr marL="457200" indent="-457200" algn="l">
              <a:buClr>
                <a:schemeClr val="accent6">
                  <a:lumMod val="60000"/>
                  <a:lumOff val="40000"/>
                </a:schemeClr>
              </a:buClr>
              <a:buFont typeface="Arial"/>
              <a:buChar char="•"/>
            </a:pPr>
            <a:r>
              <a:rPr lang="en-US" sz="2100" dirty="0" smtClean="0">
                <a:solidFill>
                  <a:schemeClr val="bg1"/>
                </a:solidFill>
              </a:rPr>
              <a:t>Claims and lawsuits not covered by warranties or insurance will be paid by YOU (faulty workmanship?) </a:t>
            </a:r>
          </a:p>
          <a:p>
            <a:pPr marL="457200" indent="-457200" algn="l">
              <a:buClr>
                <a:schemeClr val="accent6">
                  <a:lumMod val="60000"/>
                  <a:lumOff val="40000"/>
                </a:schemeClr>
              </a:buClr>
              <a:buFont typeface="Arial"/>
              <a:buChar char="•"/>
            </a:pPr>
            <a:r>
              <a:rPr lang="en-US" sz="2100" dirty="0" smtClean="0">
                <a:solidFill>
                  <a:schemeClr val="bg1"/>
                </a:solidFill>
              </a:rPr>
              <a:t>The “price” of a well defined asset protection program is far less than the “cost” of claims and lawsuits!</a:t>
            </a:r>
            <a:endParaRPr lang="en-US" sz="2100" dirty="0" smtClean="0">
              <a:solidFill>
                <a:schemeClr val="accent6">
                  <a:lumMod val="75000"/>
                </a:schemeClr>
              </a:solidFill>
            </a:endParaRPr>
          </a:p>
        </p:txBody>
      </p:sp>
    </p:spTree>
    <p:extLst>
      <p:ext uri="{BB962C8B-B14F-4D97-AF65-F5344CB8AC3E}">
        <p14:creationId xmlns:p14="http://schemas.microsoft.com/office/powerpoint/2010/main" val="84785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Overview of </a:t>
            </a:r>
            <a:br>
              <a:rPr lang="en-US" dirty="0" smtClean="0">
                <a:solidFill>
                  <a:srgbClr val="FF0000"/>
                </a:solidFill>
              </a:rPr>
            </a:br>
            <a:r>
              <a:rPr lang="en-US" dirty="0" smtClean="0">
                <a:solidFill>
                  <a:srgbClr val="FF0000"/>
                </a:solidFill>
              </a:rPr>
              <a:t>Insurance Specialty Group LLC</a:t>
            </a:r>
            <a:endParaRPr lang="en-US" dirty="0">
              <a:solidFill>
                <a:srgbClr val="FF0000"/>
              </a:solidFill>
            </a:endParaRPr>
          </a:p>
        </p:txBody>
      </p:sp>
      <p:sp>
        <p:nvSpPr>
          <p:cNvPr id="3" name="Content Placeholder 2"/>
          <p:cNvSpPr>
            <a:spLocks noGrp="1"/>
          </p:cNvSpPr>
          <p:nvPr>
            <p:ph idx="1"/>
          </p:nvPr>
        </p:nvSpPr>
        <p:spPr/>
        <p:txBody>
          <a:bodyPr/>
          <a:lstStyle/>
          <a:p>
            <a:r>
              <a:rPr lang="en-US" sz="2400" dirty="0" smtClean="0">
                <a:solidFill>
                  <a:schemeClr val="bg1"/>
                </a:solidFill>
              </a:rPr>
              <a:t>Began operations in 1999 exclusively underwriting residential home builders</a:t>
            </a:r>
          </a:p>
          <a:p>
            <a:r>
              <a:rPr lang="en-US" sz="2400" dirty="0" smtClean="0">
                <a:solidFill>
                  <a:schemeClr val="bg1"/>
                </a:solidFill>
              </a:rPr>
              <a:t>Dedicated to providing residential homes builders with a comprehensive Risk Management and Loss Control System combined with broad form CGL insurance</a:t>
            </a:r>
          </a:p>
          <a:p>
            <a:r>
              <a:rPr lang="en-US" sz="2400" dirty="0" smtClean="0">
                <a:solidFill>
                  <a:schemeClr val="bg1"/>
                </a:solidFill>
              </a:rPr>
              <a:t>Written over $700 mm of residential home builder premium</a:t>
            </a:r>
          </a:p>
          <a:p>
            <a:r>
              <a:rPr lang="en-US" sz="2400" dirty="0" smtClean="0">
                <a:solidFill>
                  <a:schemeClr val="bg1"/>
                </a:solidFill>
              </a:rPr>
              <a:t>Approach is to surround the builders’ with solid contracts and move their legal liability from tort law (litigation) to contract law</a:t>
            </a:r>
          </a:p>
          <a:p>
            <a:r>
              <a:rPr lang="en-US" sz="2400" dirty="0" smtClean="0">
                <a:solidFill>
                  <a:schemeClr val="bg1"/>
                </a:solidFill>
              </a:rPr>
              <a:t>Implement dispute resolution which is conciliation and arbitration protected by the Federal Arbitration Act</a:t>
            </a: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82646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88" y="748107"/>
            <a:ext cx="7772400" cy="1273767"/>
          </a:xfrm>
        </p:spPr>
        <p:txBody>
          <a:bodyPr>
            <a:noAutofit/>
          </a:bodyPr>
          <a:lstStyle/>
          <a:p>
            <a:pPr algn="l">
              <a:lnSpc>
                <a:spcPct val="80000"/>
              </a:lnSpc>
            </a:pPr>
            <a:r>
              <a:rPr lang="en-US" sz="4500" b="1" dirty="0" smtClean="0">
                <a:solidFill>
                  <a:schemeClr val="accent6">
                    <a:lumMod val="75000"/>
                  </a:schemeClr>
                </a:solidFill>
              </a:rPr>
              <a:t>Case History</a:t>
            </a:r>
            <a:r>
              <a:rPr lang="en-US" sz="4500" b="1" dirty="0">
                <a:solidFill>
                  <a:schemeClr val="bg1"/>
                </a:solidFill>
              </a:rPr>
              <a:t> </a:t>
            </a:r>
            <a:endParaRPr lang="en-US" sz="3500" i="1" dirty="0">
              <a:solidFill>
                <a:schemeClr val="accent6">
                  <a:lumMod val="60000"/>
                  <a:lumOff val="40000"/>
                </a:schemeClr>
              </a:solidFill>
            </a:endParaRPr>
          </a:p>
        </p:txBody>
      </p:sp>
      <p:sp>
        <p:nvSpPr>
          <p:cNvPr id="3" name="Subtitle 2"/>
          <p:cNvSpPr>
            <a:spLocks noGrp="1"/>
          </p:cNvSpPr>
          <p:nvPr>
            <p:ph type="subTitle" idx="1"/>
          </p:nvPr>
        </p:nvSpPr>
        <p:spPr>
          <a:xfrm>
            <a:off x="523888" y="2346325"/>
            <a:ext cx="8199058" cy="3581535"/>
          </a:xfrm>
        </p:spPr>
        <p:txBody>
          <a:bodyPr>
            <a:noAutofit/>
          </a:bodyPr>
          <a:lstStyle/>
          <a:p>
            <a:pPr algn="l">
              <a:buClr>
                <a:schemeClr val="accent6">
                  <a:lumMod val="60000"/>
                  <a:lumOff val="40000"/>
                </a:schemeClr>
              </a:buClr>
            </a:pPr>
            <a:r>
              <a:rPr lang="en-US" sz="2500" b="1" dirty="0" smtClean="0">
                <a:solidFill>
                  <a:srgbClr val="E46C0A"/>
                </a:solidFill>
              </a:rPr>
              <a:t>MISSISSIPPI BUILDER</a:t>
            </a:r>
          </a:p>
          <a:p>
            <a:pPr marL="457200" indent="-457200" algn="l">
              <a:buClr>
                <a:schemeClr val="accent6">
                  <a:lumMod val="60000"/>
                  <a:lumOff val="40000"/>
                </a:schemeClr>
              </a:buClr>
              <a:buFont typeface="Arial"/>
              <a:buChar char="•"/>
            </a:pPr>
            <a:r>
              <a:rPr lang="en-US" sz="2100" dirty="0" smtClean="0">
                <a:solidFill>
                  <a:schemeClr val="bg1"/>
                </a:solidFill>
              </a:rPr>
              <a:t>17 years with good claims history</a:t>
            </a:r>
          </a:p>
          <a:p>
            <a:pPr marL="457200" indent="-457200" algn="l">
              <a:buClr>
                <a:schemeClr val="accent6">
                  <a:lumMod val="60000"/>
                  <a:lumOff val="40000"/>
                </a:schemeClr>
              </a:buClr>
              <a:buFont typeface="Arial"/>
              <a:buChar char="•"/>
            </a:pPr>
            <a:r>
              <a:rPr lang="en-US" sz="2100" dirty="0" smtClean="0">
                <a:solidFill>
                  <a:schemeClr val="bg1"/>
                </a:solidFill>
              </a:rPr>
              <a:t>New subdivision with no Geotechnical Investigation</a:t>
            </a:r>
          </a:p>
          <a:p>
            <a:pPr marL="457200" indent="-457200" algn="l">
              <a:buClr>
                <a:schemeClr val="accent6">
                  <a:lumMod val="60000"/>
                  <a:lumOff val="40000"/>
                </a:schemeClr>
              </a:buClr>
              <a:buFont typeface="Arial"/>
              <a:buChar char="•"/>
            </a:pPr>
            <a:r>
              <a:rPr lang="en-US" sz="2100" dirty="0" smtClean="0">
                <a:solidFill>
                  <a:schemeClr val="accent6">
                    <a:lumMod val="60000"/>
                    <a:lumOff val="40000"/>
                  </a:schemeClr>
                </a:solidFill>
              </a:rPr>
              <a:t>Yazoo Clay </a:t>
            </a:r>
            <a:r>
              <a:rPr lang="en-US" sz="2100" dirty="0" smtClean="0">
                <a:solidFill>
                  <a:schemeClr val="bg1"/>
                </a:solidFill>
              </a:rPr>
              <a:t>foundation soils</a:t>
            </a:r>
          </a:p>
          <a:p>
            <a:pPr marL="457200" indent="-457200" algn="l">
              <a:buClr>
                <a:schemeClr val="accent6">
                  <a:lumMod val="60000"/>
                  <a:lumOff val="40000"/>
                </a:schemeClr>
              </a:buClr>
              <a:buFont typeface="Arial"/>
              <a:buChar char="•"/>
            </a:pPr>
            <a:r>
              <a:rPr lang="en-US" sz="2100" dirty="0" smtClean="0">
                <a:solidFill>
                  <a:schemeClr val="bg1"/>
                </a:solidFill>
              </a:rPr>
              <a:t>42 claims to date in subdivision covered under warranty</a:t>
            </a:r>
          </a:p>
          <a:p>
            <a:pPr marL="457200" indent="-457200" algn="l">
              <a:buClr>
                <a:schemeClr val="accent6">
                  <a:lumMod val="60000"/>
                  <a:lumOff val="40000"/>
                </a:schemeClr>
              </a:buClr>
              <a:buFont typeface="Arial"/>
              <a:buChar char="•"/>
            </a:pPr>
            <a:endParaRPr lang="en-US" sz="2100" dirty="0">
              <a:solidFill>
                <a:schemeClr val="bg1"/>
              </a:solidFill>
            </a:endParaRPr>
          </a:p>
          <a:p>
            <a:pPr algn="l">
              <a:buClr>
                <a:schemeClr val="accent6">
                  <a:lumMod val="60000"/>
                  <a:lumOff val="40000"/>
                </a:schemeClr>
              </a:buClr>
            </a:pPr>
            <a:r>
              <a:rPr lang="en-US" sz="2500" b="1" dirty="0" smtClean="0">
                <a:solidFill>
                  <a:schemeClr val="accent6">
                    <a:lumMod val="75000"/>
                  </a:schemeClr>
                </a:solidFill>
              </a:rPr>
              <a:t>CAUSE:</a:t>
            </a:r>
          </a:p>
          <a:p>
            <a:pPr algn="l">
              <a:buClr>
                <a:schemeClr val="accent6">
                  <a:lumMod val="60000"/>
                  <a:lumOff val="40000"/>
                </a:schemeClr>
              </a:buClr>
            </a:pPr>
            <a:r>
              <a:rPr lang="en-US" sz="2100" dirty="0" smtClean="0">
                <a:solidFill>
                  <a:schemeClr val="bg1"/>
                </a:solidFill>
              </a:rPr>
              <a:t>Built directly on highly expansive soil because no Geotechnical Investigation</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5" y="0"/>
            <a:ext cx="2733675"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9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 name="Picture 9" descr="sample_grah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63" y="902070"/>
            <a:ext cx="7419186" cy="4565654"/>
          </a:xfrm>
          <a:prstGeom prst="rect">
            <a:avLst/>
          </a:prstGeom>
          <a:effectLst>
            <a:reflection stA="32000" endPos="13000" dist="25400" dir="5400000" sy="-100000" algn="bl" rotWithShape="0"/>
          </a:effectLst>
        </p:spPr>
      </p:pic>
      <p:sp>
        <p:nvSpPr>
          <p:cNvPr id="2" name="Title 1"/>
          <p:cNvSpPr>
            <a:spLocks noGrp="1"/>
          </p:cNvSpPr>
          <p:nvPr>
            <p:ph type="ctrTitle"/>
          </p:nvPr>
        </p:nvSpPr>
        <p:spPr>
          <a:xfrm>
            <a:off x="77986" y="103071"/>
            <a:ext cx="8968529" cy="841005"/>
          </a:xfrm>
        </p:spPr>
        <p:txBody>
          <a:bodyPr>
            <a:noAutofit/>
          </a:bodyPr>
          <a:lstStyle/>
          <a:p>
            <a:pPr>
              <a:lnSpc>
                <a:spcPct val="80000"/>
              </a:lnSpc>
            </a:pPr>
            <a:r>
              <a:rPr lang="en-US" sz="3000" b="1" dirty="0" smtClean="0">
                <a:solidFill>
                  <a:srgbClr val="E46C0A"/>
                </a:solidFill>
              </a:rPr>
              <a:t>Types of foundation claims </a:t>
            </a:r>
            <a:r>
              <a:rPr lang="en-US" sz="3000" dirty="0" smtClean="0">
                <a:solidFill>
                  <a:schemeClr val="bg1"/>
                </a:solidFill>
              </a:rPr>
              <a:t>(80% of total)</a:t>
            </a:r>
            <a:endParaRPr lang="en-US" sz="3000" dirty="0">
              <a:solidFill>
                <a:schemeClr val="bg1"/>
              </a:solidFill>
            </a:endParaRPr>
          </a:p>
        </p:txBody>
      </p:sp>
      <p:sp>
        <p:nvSpPr>
          <p:cNvPr id="9" name="Subtitle 2"/>
          <p:cNvSpPr>
            <a:spLocks noGrp="1"/>
          </p:cNvSpPr>
          <p:nvPr>
            <p:ph type="subTitle" idx="1"/>
          </p:nvPr>
        </p:nvSpPr>
        <p:spPr>
          <a:xfrm>
            <a:off x="903163" y="5656499"/>
            <a:ext cx="5848301" cy="1364695"/>
          </a:xfrm>
        </p:spPr>
        <p:txBody>
          <a:bodyPr>
            <a:noAutofit/>
          </a:bodyPr>
          <a:lstStyle/>
          <a:p>
            <a:pPr algn="l">
              <a:buClr>
                <a:schemeClr val="accent6">
                  <a:lumMod val="60000"/>
                  <a:lumOff val="40000"/>
                </a:schemeClr>
              </a:buClr>
            </a:pPr>
            <a:r>
              <a:rPr lang="en-US" sz="1700" b="1" dirty="0" smtClean="0">
                <a:solidFill>
                  <a:schemeClr val="accent6">
                    <a:lumMod val="60000"/>
                    <a:lumOff val="40000"/>
                  </a:schemeClr>
                </a:solidFill>
              </a:rPr>
              <a:t>Primary causes of structural claims</a:t>
            </a:r>
          </a:p>
          <a:p>
            <a:pPr marL="342900" indent="-342900" algn="l">
              <a:buClr>
                <a:schemeClr val="accent6">
                  <a:lumMod val="60000"/>
                  <a:lumOff val="40000"/>
                </a:schemeClr>
              </a:buClr>
              <a:buFont typeface="Arial"/>
              <a:buChar char="•"/>
            </a:pPr>
            <a:r>
              <a:rPr lang="en-US" sz="1700" dirty="0" smtClean="0">
                <a:solidFill>
                  <a:schemeClr val="bg1"/>
                </a:solidFill>
              </a:rPr>
              <a:t>Fill Material</a:t>
            </a:r>
          </a:p>
          <a:p>
            <a:pPr marL="342900" indent="-342900" algn="l">
              <a:buClr>
                <a:schemeClr val="accent6">
                  <a:lumMod val="60000"/>
                  <a:lumOff val="40000"/>
                </a:schemeClr>
              </a:buClr>
              <a:buFont typeface="Arial"/>
              <a:buChar char="•"/>
            </a:pPr>
            <a:r>
              <a:rPr lang="en-US" sz="1700" dirty="0" smtClean="0">
                <a:solidFill>
                  <a:schemeClr val="bg1"/>
                </a:solidFill>
              </a:rPr>
              <a:t>Swelling Soils</a:t>
            </a:r>
          </a:p>
        </p:txBody>
      </p:sp>
    </p:spTree>
    <p:extLst>
      <p:ext uri="{BB962C8B-B14F-4D97-AF65-F5344CB8AC3E}">
        <p14:creationId xmlns:p14="http://schemas.microsoft.com/office/powerpoint/2010/main" val="349327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When do structural claims occur?</a:t>
            </a:r>
            <a:endParaRPr lang="en-US"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73049446"/>
              </p:ext>
            </p:extLst>
          </p:nvPr>
        </p:nvGraphicFramePr>
        <p:xfrm>
          <a:off x="228600" y="1524000"/>
          <a:ext cx="8686800" cy="47244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Slide7_4thYe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2579">
            <a:off x="6792881" y="696881"/>
            <a:ext cx="1731149" cy="1731149"/>
          </a:xfrm>
          <a:prstGeom prst="rect">
            <a:avLst/>
          </a:prstGeom>
        </p:spPr>
      </p:pic>
    </p:spTree>
    <p:extLst>
      <p:ext uri="{BB962C8B-B14F-4D97-AF65-F5344CB8AC3E}">
        <p14:creationId xmlns:p14="http://schemas.microsoft.com/office/powerpoint/2010/main" val="17113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378542"/>
            <a:ext cx="7772400" cy="772510"/>
          </a:xfrm>
        </p:spPr>
        <p:txBody>
          <a:bodyPr>
            <a:noAutofit/>
          </a:bodyPr>
          <a:lstStyle/>
          <a:p>
            <a:pPr algn="l">
              <a:lnSpc>
                <a:spcPct val="80000"/>
              </a:lnSpc>
            </a:pPr>
            <a:r>
              <a:rPr lang="en-US" sz="4500" b="1" dirty="0" smtClean="0">
                <a:solidFill>
                  <a:schemeClr val="accent6">
                    <a:lumMod val="75000"/>
                  </a:schemeClr>
                </a:solidFill>
              </a:rPr>
              <a:t>Structural defect Summary</a:t>
            </a:r>
            <a:endParaRPr lang="en-US" sz="3500" i="1" dirty="0">
              <a:solidFill>
                <a:schemeClr val="accent6">
                  <a:lumMod val="60000"/>
                  <a:lumOff val="40000"/>
                </a:schemeClr>
              </a:solidFill>
            </a:endParaRPr>
          </a:p>
        </p:txBody>
      </p:sp>
      <p:sp>
        <p:nvSpPr>
          <p:cNvPr id="3" name="Subtitle 2"/>
          <p:cNvSpPr>
            <a:spLocks noGrp="1"/>
          </p:cNvSpPr>
          <p:nvPr>
            <p:ph type="subTitle" idx="1"/>
          </p:nvPr>
        </p:nvSpPr>
        <p:spPr>
          <a:xfrm>
            <a:off x="424099" y="1056305"/>
            <a:ext cx="8199058" cy="1439033"/>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Foundation is the greatest structural claim liability</a:t>
            </a:r>
          </a:p>
          <a:p>
            <a:pPr marL="457200" indent="-457200" algn="l">
              <a:buClr>
                <a:schemeClr val="accent6">
                  <a:lumMod val="60000"/>
                  <a:lumOff val="40000"/>
                </a:schemeClr>
              </a:buClr>
              <a:buFont typeface="Arial"/>
              <a:buChar char="•"/>
            </a:pPr>
            <a:r>
              <a:rPr lang="en-US" sz="2100" dirty="0" smtClean="0">
                <a:solidFill>
                  <a:schemeClr val="bg1"/>
                </a:solidFill>
              </a:rPr>
              <a:t>Most structural damage occurs after first few years [80% after year 3]</a:t>
            </a:r>
          </a:p>
          <a:p>
            <a:pPr marL="457200" indent="-457200" algn="l">
              <a:buClr>
                <a:schemeClr val="accent6">
                  <a:lumMod val="60000"/>
                  <a:lumOff val="40000"/>
                </a:schemeClr>
              </a:buClr>
              <a:buFont typeface="Arial"/>
              <a:buChar char="•"/>
            </a:pPr>
            <a:r>
              <a:rPr lang="en-US" sz="2100" dirty="0" smtClean="0">
                <a:solidFill>
                  <a:schemeClr val="bg1"/>
                </a:solidFill>
              </a:rPr>
              <a:t>Fill Material and Swelling Soils are primary causes</a:t>
            </a:r>
          </a:p>
          <a:p>
            <a:pPr algn="l">
              <a:buClr>
                <a:schemeClr val="accent6">
                  <a:lumMod val="60000"/>
                  <a:lumOff val="40000"/>
                </a:schemeClr>
              </a:buClr>
            </a:pPr>
            <a:endParaRPr lang="en-US" sz="2100" dirty="0" smtClean="0">
              <a:solidFill>
                <a:schemeClr val="accent6">
                  <a:lumMod val="75000"/>
                </a:schemeClr>
              </a:solidFill>
            </a:endParaRPr>
          </a:p>
        </p:txBody>
      </p:sp>
      <p:sp>
        <p:nvSpPr>
          <p:cNvPr id="8" name="Title 1"/>
          <p:cNvSpPr txBox="1">
            <a:spLocks/>
          </p:cNvSpPr>
          <p:nvPr/>
        </p:nvSpPr>
        <p:spPr>
          <a:xfrm>
            <a:off x="424099" y="3059699"/>
            <a:ext cx="8314043" cy="7725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000" b="1" dirty="0" smtClean="0">
                <a:solidFill>
                  <a:srgbClr val="F79646">
                    <a:lumMod val="75000"/>
                  </a:srgbClr>
                </a:solidFill>
              </a:rPr>
              <a:t>5 Best Practices to Avoid Structural Claims </a:t>
            </a:r>
            <a:r>
              <a:rPr lang="en-US" sz="3000" b="1" dirty="0" smtClean="0">
                <a:solidFill>
                  <a:srgbClr val="F79646">
                    <a:lumMod val="60000"/>
                    <a:lumOff val="40000"/>
                  </a:srgbClr>
                </a:solidFill>
              </a:rPr>
              <a:t>(Code)</a:t>
            </a:r>
            <a:endParaRPr lang="en-US" sz="3000" b="1" i="1" dirty="0">
              <a:solidFill>
                <a:srgbClr val="F79646">
                  <a:lumMod val="60000"/>
                  <a:lumOff val="40000"/>
                </a:srgbClr>
              </a:solidFill>
            </a:endParaRPr>
          </a:p>
        </p:txBody>
      </p:sp>
      <p:sp>
        <p:nvSpPr>
          <p:cNvPr id="9" name="Subtitle 2"/>
          <p:cNvSpPr txBox="1">
            <a:spLocks/>
          </p:cNvSpPr>
          <p:nvPr/>
        </p:nvSpPr>
        <p:spPr>
          <a:xfrm>
            <a:off x="424099" y="3871140"/>
            <a:ext cx="8199058" cy="23337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
                <a:srgbClr val="F79646">
                  <a:lumMod val="60000"/>
                  <a:lumOff val="40000"/>
                </a:srgbClr>
              </a:buClr>
              <a:buFont typeface="Arial"/>
              <a:buChar char="•"/>
            </a:pPr>
            <a:r>
              <a:rPr lang="en-US" sz="2100" dirty="0" smtClean="0">
                <a:solidFill>
                  <a:prstClr val="white"/>
                </a:solidFill>
              </a:rPr>
              <a:t>Use </a:t>
            </a:r>
            <a:r>
              <a:rPr lang="en-US" sz="2100" dirty="0" smtClean="0">
                <a:solidFill>
                  <a:srgbClr val="F79646">
                    <a:lumMod val="60000"/>
                    <a:lumOff val="40000"/>
                  </a:srgbClr>
                </a:solidFill>
              </a:rPr>
              <a:t>Geotechnical Investigation</a:t>
            </a:r>
            <a:r>
              <a:rPr lang="en-US" sz="2100" dirty="0" smtClean="0">
                <a:solidFill>
                  <a:prstClr val="white"/>
                </a:solidFill>
              </a:rPr>
              <a:t>, when necessary </a:t>
            </a:r>
          </a:p>
          <a:p>
            <a:pPr marL="457200" indent="-457200" algn="l">
              <a:buClr>
                <a:srgbClr val="F79646">
                  <a:lumMod val="60000"/>
                  <a:lumOff val="40000"/>
                </a:srgbClr>
              </a:buClr>
              <a:buFont typeface="Arial"/>
              <a:buChar char="•"/>
            </a:pPr>
            <a:r>
              <a:rPr lang="en-US" sz="2100" dirty="0" smtClean="0">
                <a:solidFill>
                  <a:srgbClr val="FAC090"/>
                </a:solidFill>
              </a:rPr>
              <a:t>Compact</a:t>
            </a:r>
            <a:r>
              <a:rPr lang="en-US" sz="2100" dirty="0" smtClean="0">
                <a:solidFill>
                  <a:srgbClr val="FFFFFF"/>
                </a:solidFill>
              </a:rPr>
              <a:t> and test fill material</a:t>
            </a:r>
          </a:p>
          <a:p>
            <a:pPr marL="457200" indent="-457200" algn="l">
              <a:buClr>
                <a:srgbClr val="F79646">
                  <a:lumMod val="60000"/>
                  <a:lumOff val="40000"/>
                </a:srgbClr>
              </a:buClr>
              <a:buFont typeface="Arial"/>
              <a:buChar char="•"/>
            </a:pPr>
            <a:r>
              <a:rPr lang="en-US" sz="2100" dirty="0" smtClean="0">
                <a:solidFill>
                  <a:srgbClr val="FAC090"/>
                </a:solidFill>
              </a:rPr>
              <a:t>Design</a:t>
            </a:r>
            <a:r>
              <a:rPr lang="en-US" sz="2100" dirty="0" smtClean="0">
                <a:solidFill>
                  <a:srgbClr val="FFFFFF"/>
                </a:solidFill>
              </a:rPr>
              <a:t> foundation for site conditions</a:t>
            </a:r>
          </a:p>
          <a:p>
            <a:pPr marL="457200" indent="-457200" algn="l">
              <a:buClr>
                <a:srgbClr val="F79646">
                  <a:lumMod val="60000"/>
                  <a:lumOff val="40000"/>
                </a:srgbClr>
              </a:buClr>
              <a:buFont typeface="Arial"/>
              <a:buChar char="•"/>
            </a:pPr>
            <a:r>
              <a:rPr lang="en-US" sz="2100" dirty="0" smtClean="0">
                <a:solidFill>
                  <a:srgbClr val="FFFFFF"/>
                </a:solidFill>
              </a:rPr>
              <a:t>Establish </a:t>
            </a:r>
            <a:r>
              <a:rPr lang="en-US" sz="2100" dirty="0" smtClean="0">
                <a:solidFill>
                  <a:srgbClr val="FAC090"/>
                </a:solidFill>
              </a:rPr>
              <a:t>proper grades</a:t>
            </a:r>
            <a:r>
              <a:rPr lang="en-US" sz="2100" dirty="0" smtClean="0">
                <a:solidFill>
                  <a:srgbClr val="FFFFFF"/>
                </a:solidFill>
              </a:rPr>
              <a:t> for drainage</a:t>
            </a:r>
          </a:p>
          <a:p>
            <a:pPr marL="457200" indent="-457200" algn="l">
              <a:buClr>
                <a:srgbClr val="F79646">
                  <a:lumMod val="60000"/>
                  <a:lumOff val="40000"/>
                </a:srgbClr>
              </a:buClr>
              <a:buFont typeface="Arial"/>
              <a:buChar char="•"/>
            </a:pPr>
            <a:r>
              <a:rPr lang="en-US" sz="2100" dirty="0" smtClean="0">
                <a:solidFill>
                  <a:srgbClr val="FFFFFF"/>
                </a:solidFill>
              </a:rPr>
              <a:t>Use </a:t>
            </a:r>
            <a:r>
              <a:rPr lang="en-US" sz="2100" dirty="0" smtClean="0">
                <a:solidFill>
                  <a:srgbClr val="FAC090"/>
                </a:solidFill>
              </a:rPr>
              <a:t>gutters</a:t>
            </a:r>
            <a:r>
              <a:rPr lang="en-US" sz="2100" dirty="0" smtClean="0">
                <a:solidFill>
                  <a:srgbClr val="FFFFFF"/>
                </a:solidFill>
              </a:rPr>
              <a:t> with 5-ft. extensions</a:t>
            </a:r>
            <a:endParaRPr lang="en-US" sz="2100" dirty="0">
              <a:solidFill>
                <a:srgbClr val="FFFFFF"/>
              </a:solidFill>
            </a:endParaRPr>
          </a:p>
        </p:txBody>
      </p:sp>
    </p:spTree>
    <p:extLst>
      <p:ext uri="{BB962C8B-B14F-4D97-AF65-F5344CB8AC3E}">
        <p14:creationId xmlns:p14="http://schemas.microsoft.com/office/powerpoint/2010/main" val="84785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577" y="2980332"/>
            <a:ext cx="6194412" cy="1395928"/>
          </a:xfrm>
        </p:spPr>
        <p:txBody>
          <a:bodyPr>
            <a:noAutofit/>
          </a:bodyPr>
          <a:lstStyle/>
          <a:p>
            <a:pPr algn="l">
              <a:lnSpc>
                <a:spcPct val="80000"/>
              </a:lnSpc>
            </a:pPr>
            <a:r>
              <a:rPr lang="en-US" sz="4500" b="1" dirty="0" smtClean="0">
                <a:solidFill>
                  <a:srgbClr val="E46C0A"/>
                </a:solidFill>
              </a:rPr>
              <a:t>Statute of Repose vs.</a:t>
            </a:r>
            <a:br>
              <a:rPr lang="en-US" sz="4500" b="1" dirty="0" smtClean="0">
                <a:solidFill>
                  <a:srgbClr val="E46C0A"/>
                </a:solidFill>
              </a:rPr>
            </a:br>
            <a:r>
              <a:rPr lang="en-US" sz="4500" b="1" dirty="0" smtClean="0">
                <a:solidFill>
                  <a:schemeClr val="accent6">
                    <a:lumMod val="60000"/>
                    <a:lumOff val="40000"/>
                  </a:schemeClr>
                </a:solidFill>
              </a:rPr>
              <a:t>Statute of Limitation</a:t>
            </a:r>
            <a:endParaRPr lang="en-US" sz="4500" b="1" dirty="0">
              <a:solidFill>
                <a:schemeClr val="accent6">
                  <a:lumMod val="60000"/>
                  <a:lumOff val="40000"/>
                </a:schemeClr>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endParaRPr lang="en-US" sz="8000" dirty="0">
              <a:solidFill>
                <a:srgbClr val="F79646">
                  <a:lumMod val="60000"/>
                  <a:lumOff val="40000"/>
                </a:srgbClr>
              </a:solidFill>
              <a:latin typeface="Times"/>
              <a:cs typeface="Times"/>
            </a:endParaRPr>
          </a:p>
        </p:txBody>
      </p:sp>
      <p:sp>
        <p:nvSpPr>
          <p:cNvPr id="9" name="Title 1"/>
          <p:cNvSpPr txBox="1">
            <a:spLocks/>
          </p:cNvSpPr>
          <p:nvPr/>
        </p:nvSpPr>
        <p:spPr>
          <a:xfrm>
            <a:off x="835577" y="4524514"/>
            <a:ext cx="6272400" cy="705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2000" spc="300" dirty="0" smtClean="0">
                <a:solidFill>
                  <a:srgbClr val="FFFFFF"/>
                </a:solidFill>
              </a:rPr>
              <a:t>KEY LEGAL CONCEPTS &amp; RISK MANAGEMENT </a:t>
            </a:r>
          </a:p>
          <a:p>
            <a:pPr algn="l">
              <a:lnSpc>
                <a:spcPct val="110000"/>
              </a:lnSpc>
            </a:pPr>
            <a:r>
              <a:rPr lang="en-US" sz="2000" spc="300" dirty="0" smtClean="0">
                <a:solidFill>
                  <a:srgbClr val="FFFFFF"/>
                </a:solidFill>
              </a:rPr>
              <a:t>STRATEGIES FOR BUILDERS</a:t>
            </a:r>
            <a:endParaRPr lang="en-US" sz="2000" spc="300" dirty="0">
              <a:solidFill>
                <a:srgbClr val="FFFFFF"/>
              </a:solidFill>
            </a:endParaRPr>
          </a:p>
        </p:txBody>
      </p:sp>
      <p:cxnSp>
        <p:nvCxnSpPr>
          <p:cNvPr id="11" name="Straight Connector 10"/>
          <p:cNvCxnSpPr/>
          <p:nvPr/>
        </p:nvCxnSpPr>
        <p:spPr>
          <a:xfrm>
            <a:off x="913565" y="4431958"/>
            <a:ext cx="590474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2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424099" y="6341878"/>
            <a:ext cx="2230098" cy="292388"/>
          </a:xfrm>
          <a:prstGeom prst="rect">
            <a:avLst/>
          </a:prstGeom>
        </p:spPr>
        <p:txBody>
          <a:bodyPr wrap="none">
            <a:spAutoFit/>
          </a:bodyPr>
          <a:lstStyle/>
          <a:p>
            <a:r>
              <a:rPr lang="en-US" sz="1300" dirty="0">
                <a:solidFill>
                  <a:prstClr val="white"/>
                </a:solidFill>
              </a:rPr>
              <a:t>InsuranceSpecialtyGroup.com</a:t>
            </a:r>
            <a:endParaRPr lang="en-US" sz="1300" dirty="0">
              <a:solidFill>
                <a:prstClr val="black"/>
              </a:solidFill>
            </a:endParaRPr>
          </a:p>
        </p:txBody>
      </p:sp>
      <p:sp>
        <p:nvSpPr>
          <p:cNvPr id="1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Builder’s ‘practical’  Toolbox</a:t>
            </a:r>
            <a:endParaRPr lang="en-US" sz="4500" b="1" dirty="0">
              <a:solidFill>
                <a:schemeClr val="accent6">
                  <a:lumMod val="60000"/>
                  <a:lumOff val="40000"/>
                </a:schemeClr>
              </a:solidFill>
            </a:endParaRPr>
          </a:p>
        </p:txBody>
      </p:sp>
      <p:sp>
        <p:nvSpPr>
          <p:cNvPr id="1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Statute of Repose </a:t>
            </a:r>
            <a:r>
              <a:rPr lang="en-US" sz="2100" i="1" dirty="0" smtClean="0">
                <a:solidFill>
                  <a:srgbClr val="FAC090"/>
                </a:solidFill>
              </a:rPr>
              <a:t>Is it finally over? </a:t>
            </a: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Express Warranty vs. Implied Warranty </a:t>
            </a:r>
            <a:r>
              <a:rPr lang="en-US" sz="2100" i="1" dirty="0">
                <a:solidFill>
                  <a:srgbClr val="FAC090"/>
                </a:solidFill>
              </a:rPr>
              <a:t> </a:t>
            </a:r>
            <a:r>
              <a:rPr lang="en-US" sz="2100" i="1" dirty="0" smtClean="0">
                <a:solidFill>
                  <a:srgbClr val="FAC090"/>
                </a:solidFill>
              </a:rPr>
              <a:t>[good; bad]</a:t>
            </a:r>
            <a:endParaRPr lang="en-US" sz="2100" dirty="0" smtClean="0">
              <a:solidFill>
                <a:schemeClr val="bg1"/>
              </a:solidFill>
            </a:endParaRP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Contract documents </a:t>
            </a:r>
            <a:r>
              <a:rPr lang="en-US" sz="2100" i="1" dirty="0" smtClean="0">
                <a:solidFill>
                  <a:srgbClr val="FAC090"/>
                </a:solidFill>
              </a:rPr>
              <a:t>[remember: it’s contract; or TORT] </a:t>
            </a: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Marketing </a:t>
            </a:r>
            <a:r>
              <a:rPr lang="en-US" sz="2100" i="1" dirty="0" smtClean="0">
                <a:solidFill>
                  <a:srgbClr val="FAC090"/>
                </a:solidFill>
              </a:rPr>
              <a:t>You said </a:t>
            </a:r>
            <a:r>
              <a:rPr lang="en-US" sz="2100" i="1" dirty="0">
                <a:solidFill>
                  <a:srgbClr val="FAC090"/>
                </a:solidFill>
              </a:rPr>
              <a:t>what? </a:t>
            </a:r>
            <a:endParaRPr lang="en-US" sz="2100" i="1" dirty="0" smtClean="0">
              <a:solidFill>
                <a:srgbClr val="FAC090"/>
              </a:solidFill>
            </a:endParaRP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Insurance </a:t>
            </a:r>
            <a:r>
              <a:rPr lang="en-US" sz="2100" i="1" dirty="0" smtClean="0">
                <a:solidFill>
                  <a:srgbClr val="FAC090"/>
                </a:solidFill>
              </a:rPr>
              <a:t>Is your CGL doing it’s job? Good coverage? Is it coordinated with the warranty and other contracts to protect assets?</a:t>
            </a:r>
            <a:endParaRPr lang="en-US" sz="2100" i="1" dirty="0">
              <a:solidFill>
                <a:srgbClr val="FAC090"/>
              </a:solidFill>
            </a:endParaRPr>
          </a:p>
          <a:p>
            <a:pPr marL="457200" indent="-457200" algn="l">
              <a:lnSpc>
                <a:spcPct val="140000"/>
              </a:lnSpc>
              <a:buClr>
                <a:schemeClr val="accent6">
                  <a:lumMod val="60000"/>
                  <a:lumOff val="40000"/>
                </a:schemeClr>
              </a:buClr>
              <a:buFont typeface="Arial"/>
              <a:buChar char="•"/>
            </a:pPr>
            <a:endParaRPr lang="en-US" sz="2100" i="1" dirty="0">
              <a:solidFill>
                <a:srgbClr val="FAC090"/>
              </a:solidFill>
            </a:endParaRPr>
          </a:p>
        </p:txBody>
      </p:sp>
    </p:spTree>
    <p:extLst>
      <p:ext uri="{BB962C8B-B14F-4D97-AF65-F5344CB8AC3E}">
        <p14:creationId xmlns:p14="http://schemas.microsoft.com/office/powerpoint/2010/main" val="80408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Picture 5" descr="sebc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807" y="6204923"/>
            <a:ext cx="1565383" cy="506287"/>
          </a:xfrm>
          <a:prstGeom prst="rect">
            <a:avLst/>
          </a:prstGeom>
        </p:spPr>
      </p:pic>
      <p:sp>
        <p:nvSpPr>
          <p:cNvPr id="7" name="Rectangle 6"/>
          <p:cNvSpPr/>
          <p:nvPr/>
        </p:nvSpPr>
        <p:spPr>
          <a:xfrm>
            <a:off x="424099" y="6341878"/>
            <a:ext cx="2209772" cy="292388"/>
          </a:xfrm>
          <a:prstGeom prst="rect">
            <a:avLst/>
          </a:prstGeom>
        </p:spPr>
        <p:txBody>
          <a:bodyPr wrap="none">
            <a:spAutoFit/>
          </a:bodyPr>
          <a:lstStyle/>
          <a:p>
            <a:r>
              <a:rPr lang="en-US" sz="1300" dirty="0">
                <a:solidFill>
                  <a:prstClr val="white"/>
                </a:solidFill>
              </a:rPr>
              <a:t>InsuranceSpecialtyGroup.com</a:t>
            </a:r>
            <a:endParaRPr lang="en-US" sz="1300" dirty="0">
              <a:solidFill>
                <a:prstClr val="black"/>
              </a:solidFill>
            </a:endParaRPr>
          </a:p>
        </p:txBody>
      </p:sp>
      <p:sp>
        <p:nvSpPr>
          <p:cNvPr id="8" name="Title 1"/>
          <p:cNvSpPr>
            <a:spLocks noGrp="1"/>
          </p:cNvSpPr>
          <p:nvPr>
            <p:ph type="ctrTitle"/>
          </p:nvPr>
        </p:nvSpPr>
        <p:spPr>
          <a:xfrm>
            <a:off x="424099" y="764797"/>
            <a:ext cx="7772400" cy="783650"/>
          </a:xfrm>
        </p:spPr>
        <p:txBody>
          <a:bodyPr>
            <a:noAutofit/>
          </a:bodyPr>
          <a:lstStyle/>
          <a:p>
            <a:pPr algn="l">
              <a:lnSpc>
                <a:spcPct val="80000"/>
              </a:lnSpc>
            </a:pPr>
            <a:r>
              <a:rPr lang="en-US" sz="4500" b="1" dirty="0" smtClean="0">
                <a:solidFill>
                  <a:srgbClr val="E46C0A"/>
                </a:solidFill>
              </a:rPr>
              <a:t>Statute of</a:t>
            </a:r>
            <a:r>
              <a:rPr lang="en-US" sz="4500" b="1" dirty="0" smtClean="0">
                <a:solidFill>
                  <a:schemeClr val="accent6">
                    <a:lumMod val="60000"/>
                    <a:lumOff val="40000"/>
                  </a:schemeClr>
                </a:solidFill>
              </a:rPr>
              <a:t> Repose</a:t>
            </a:r>
            <a:endParaRPr lang="en-US" sz="4500" b="1" dirty="0">
              <a:solidFill>
                <a:schemeClr val="accent6">
                  <a:lumMod val="60000"/>
                  <a:lumOff val="40000"/>
                </a:schemeClr>
              </a:solidFill>
            </a:endParaRPr>
          </a:p>
        </p:txBody>
      </p:sp>
      <p:sp>
        <p:nvSpPr>
          <p:cNvPr id="9" name="Subtitle 2"/>
          <p:cNvSpPr>
            <a:spLocks noGrp="1"/>
          </p:cNvSpPr>
          <p:nvPr>
            <p:ph type="subTitle" idx="1"/>
          </p:nvPr>
        </p:nvSpPr>
        <p:spPr>
          <a:xfrm>
            <a:off x="1156325" y="2699705"/>
            <a:ext cx="7506867" cy="2099929"/>
          </a:xfrm>
        </p:spPr>
        <p:txBody>
          <a:bodyPr>
            <a:noAutofit/>
          </a:bodyPr>
          <a:lstStyle/>
          <a:p>
            <a:pPr algn="l">
              <a:buClr>
                <a:schemeClr val="accent6">
                  <a:lumMod val="60000"/>
                  <a:lumOff val="40000"/>
                </a:schemeClr>
              </a:buClr>
            </a:pPr>
            <a:r>
              <a:rPr lang="en-US" sz="3000" dirty="0" smtClean="0">
                <a:solidFill>
                  <a:schemeClr val="bg1"/>
                </a:solidFill>
              </a:rPr>
              <a:t>“…Designed to bar actions after a specified period of time has run from the occurrence of an event…”</a:t>
            </a:r>
          </a:p>
        </p:txBody>
      </p:sp>
      <p:sp>
        <p:nvSpPr>
          <p:cNvPr id="10" name="Subtitle 2"/>
          <p:cNvSpPr txBox="1">
            <a:spLocks/>
          </p:cNvSpPr>
          <p:nvPr/>
        </p:nvSpPr>
        <p:spPr>
          <a:xfrm>
            <a:off x="1156325" y="5016862"/>
            <a:ext cx="3265433" cy="3768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1400" dirty="0" smtClean="0">
                <a:solidFill>
                  <a:srgbClr val="FAC090"/>
                </a:solidFill>
              </a:rPr>
              <a:t>-Wikipedia </a:t>
            </a:r>
            <a:endParaRPr lang="en-US" sz="1400" dirty="0">
              <a:solidFill>
                <a:prstClr val="white"/>
              </a:solidFill>
            </a:endParaRPr>
          </a:p>
        </p:txBody>
      </p:sp>
      <p:sp>
        <p:nvSpPr>
          <p:cNvPr id="11" name="Subtitle 2"/>
          <p:cNvSpPr txBox="1">
            <a:spLocks/>
          </p:cNvSpPr>
          <p:nvPr/>
        </p:nvSpPr>
        <p:spPr>
          <a:xfrm>
            <a:off x="4297139" y="4636504"/>
            <a:ext cx="628584" cy="7706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8000" dirty="0" smtClean="0">
                <a:solidFill>
                  <a:srgbClr val="FAC090"/>
                </a:solidFill>
                <a:latin typeface="Times"/>
                <a:cs typeface="Times"/>
              </a:rPr>
              <a:t>”</a:t>
            </a:r>
            <a:endParaRPr lang="en-US" sz="8000" dirty="0">
              <a:solidFill>
                <a:srgbClr val="FAC090"/>
              </a:solidFill>
              <a:latin typeface="Times"/>
              <a:cs typeface="Times"/>
            </a:endParaRPr>
          </a:p>
        </p:txBody>
      </p:sp>
    </p:spTree>
    <p:extLst>
      <p:ext uri="{BB962C8B-B14F-4D97-AF65-F5344CB8AC3E}">
        <p14:creationId xmlns:p14="http://schemas.microsoft.com/office/powerpoint/2010/main" val="296540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24099" y="6341878"/>
            <a:ext cx="2210862" cy="292388"/>
          </a:xfrm>
          <a:prstGeom prst="rect">
            <a:avLst/>
          </a:prstGeom>
        </p:spPr>
        <p:txBody>
          <a:bodyPr wrap="none">
            <a:spAutoFit/>
          </a:bodyPr>
          <a:lstStyle/>
          <a:p>
            <a:r>
              <a:rPr lang="en-US" sz="1300" dirty="0">
                <a:solidFill>
                  <a:prstClr val="white"/>
                </a:solidFill>
              </a:rPr>
              <a:t>InsuranceSpecialtyGroup.com</a:t>
            </a:r>
            <a:endParaRPr lang="en-US" sz="1300" dirty="0">
              <a:solidFill>
                <a:prstClr val="black"/>
              </a:solidFill>
            </a:endParaRPr>
          </a:p>
        </p:txBody>
      </p:sp>
      <p:sp>
        <p:nvSpPr>
          <p:cNvPr id="11" name="Title 1"/>
          <p:cNvSpPr>
            <a:spLocks noGrp="1"/>
          </p:cNvSpPr>
          <p:nvPr>
            <p:ph type="ctrTitle"/>
          </p:nvPr>
        </p:nvSpPr>
        <p:spPr>
          <a:xfrm>
            <a:off x="424099" y="764797"/>
            <a:ext cx="7772400" cy="783650"/>
          </a:xfrm>
        </p:spPr>
        <p:txBody>
          <a:bodyPr>
            <a:noAutofit/>
          </a:bodyPr>
          <a:lstStyle/>
          <a:p>
            <a:pPr algn="l">
              <a:lnSpc>
                <a:spcPct val="80000"/>
              </a:lnSpc>
            </a:pPr>
            <a:r>
              <a:rPr lang="en-US" sz="4500" b="1" dirty="0" smtClean="0">
                <a:solidFill>
                  <a:srgbClr val="E46C0A"/>
                </a:solidFill>
              </a:rPr>
              <a:t>Statute of</a:t>
            </a:r>
            <a:r>
              <a:rPr lang="en-US" sz="4500" b="1" dirty="0" smtClean="0">
                <a:solidFill>
                  <a:schemeClr val="accent6">
                    <a:lumMod val="60000"/>
                    <a:lumOff val="40000"/>
                  </a:schemeClr>
                </a:solidFill>
              </a:rPr>
              <a:t> Limitation</a:t>
            </a:r>
            <a:endParaRPr lang="en-US" sz="4500" b="1" dirty="0">
              <a:solidFill>
                <a:schemeClr val="accent6">
                  <a:lumMod val="60000"/>
                  <a:lumOff val="40000"/>
                </a:schemeClr>
              </a:solidFill>
            </a:endParaRPr>
          </a:p>
        </p:txBody>
      </p:sp>
      <p:sp>
        <p:nvSpPr>
          <p:cNvPr id="12" name="Subtitle 2"/>
          <p:cNvSpPr>
            <a:spLocks noGrp="1"/>
          </p:cNvSpPr>
          <p:nvPr>
            <p:ph type="subTitle" idx="1"/>
          </p:nvPr>
        </p:nvSpPr>
        <p:spPr>
          <a:xfrm>
            <a:off x="1156325" y="2699705"/>
            <a:ext cx="7506867" cy="2099929"/>
          </a:xfrm>
        </p:spPr>
        <p:txBody>
          <a:bodyPr>
            <a:noAutofit/>
          </a:bodyPr>
          <a:lstStyle/>
          <a:p>
            <a:pPr algn="l">
              <a:buClr>
                <a:schemeClr val="accent6">
                  <a:lumMod val="60000"/>
                  <a:lumOff val="40000"/>
                </a:schemeClr>
              </a:buClr>
            </a:pPr>
            <a:r>
              <a:rPr lang="en-US" sz="3000" dirty="0" smtClean="0">
                <a:solidFill>
                  <a:schemeClr val="bg1"/>
                </a:solidFill>
              </a:rPr>
              <a:t>“…written laws passed to restrict the maximum time after an event that legal proceedings may be initiated…”</a:t>
            </a:r>
          </a:p>
        </p:txBody>
      </p:sp>
      <p:sp>
        <p:nvSpPr>
          <p:cNvPr id="13"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8000" dirty="0" smtClean="0">
                <a:solidFill>
                  <a:srgbClr val="F79646">
                    <a:lumMod val="60000"/>
                    <a:lumOff val="40000"/>
                  </a:srgbClr>
                </a:solidFill>
                <a:latin typeface="Times"/>
                <a:cs typeface="Times"/>
              </a:rPr>
              <a:t>“</a:t>
            </a:r>
            <a:endParaRPr lang="en-US" sz="8000" dirty="0">
              <a:solidFill>
                <a:srgbClr val="F79646">
                  <a:lumMod val="60000"/>
                  <a:lumOff val="40000"/>
                </a:srgbClr>
              </a:solidFill>
              <a:latin typeface="Times"/>
              <a:cs typeface="Times"/>
            </a:endParaRPr>
          </a:p>
        </p:txBody>
      </p:sp>
      <p:sp>
        <p:nvSpPr>
          <p:cNvPr id="14" name="Subtitle 2"/>
          <p:cNvSpPr txBox="1">
            <a:spLocks/>
          </p:cNvSpPr>
          <p:nvPr/>
        </p:nvSpPr>
        <p:spPr>
          <a:xfrm>
            <a:off x="3992335" y="3381435"/>
            <a:ext cx="628584" cy="7706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8000" dirty="0" smtClean="0">
                <a:solidFill>
                  <a:srgbClr val="FAC090"/>
                </a:solidFill>
                <a:latin typeface="Times"/>
                <a:cs typeface="Times"/>
              </a:rPr>
              <a:t>”</a:t>
            </a:r>
            <a:endParaRPr lang="en-US" sz="8000" dirty="0">
              <a:solidFill>
                <a:srgbClr val="FAC090"/>
              </a:solidFill>
              <a:latin typeface="Times"/>
              <a:cs typeface="Times"/>
            </a:endParaRPr>
          </a:p>
        </p:txBody>
      </p:sp>
    </p:spTree>
    <p:extLst>
      <p:ext uri="{BB962C8B-B14F-4D97-AF65-F5344CB8AC3E}">
        <p14:creationId xmlns:p14="http://schemas.microsoft.com/office/powerpoint/2010/main" val="3034075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24099" y="6341878"/>
            <a:ext cx="2209772" cy="292388"/>
          </a:xfrm>
          <a:prstGeom prst="rect">
            <a:avLst/>
          </a:prstGeom>
        </p:spPr>
        <p:txBody>
          <a:bodyPr wrap="none">
            <a:spAutoFit/>
          </a:bodyPr>
          <a:lstStyle/>
          <a:p>
            <a:r>
              <a:rPr lang="en-US" sz="1300" dirty="0">
                <a:solidFill>
                  <a:prstClr val="white"/>
                </a:solidFill>
              </a:rPr>
              <a:t>InsuranceSpecialtyGroup.com</a:t>
            </a:r>
            <a:endParaRPr lang="en-US" sz="1300" dirty="0">
              <a:solidFill>
                <a:prstClr val="black"/>
              </a:solidFill>
            </a:endParaRPr>
          </a:p>
        </p:txBody>
      </p:sp>
      <p:sp>
        <p:nvSpPr>
          <p:cNvPr id="11" name="Title 1"/>
          <p:cNvSpPr>
            <a:spLocks noGrp="1"/>
          </p:cNvSpPr>
          <p:nvPr>
            <p:ph type="ctrTitle"/>
          </p:nvPr>
        </p:nvSpPr>
        <p:spPr>
          <a:xfrm>
            <a:off x="320457" y="764797"/>
            <a:ext cx="7772400" cy="783650"/>
          </a:xfrm>
        </p:spPr>
        <p:txBody>
          <a:bodyPr>
            <a:noAutofit/>
          </a:bodyPr>
          <a:lstStyle/>
          <a:p>
            <a:pPr algn="l">
              <a:lnSpc>
                <a:spcPct val="80000"/>
              </a:lnSpc>
            </a:pPr>
            <a:r>
              <a:rPr lang="en-US" sz="4500" b="1" dirty="0" smtClean="0">
                <a:solidFill>
                  <a:srgbClr val="E46C0A"/>
                </a:solidFill>
              </a:rPr>
              <a:t>Statute of</a:t>
            </a:r>
            <a:r>
              <a:rPr lang="en-US" sz="4500" b="1" dirty="0" smtClean="0">
                <a:solidFill>
                  <a:schemeClr val="accent6">
                    <a:lumMod val="60000"/>
                    <a:lumOff val="40000"/>
                  </a:schemeClr>
                </a:solidFill>
              </a:rPr>
              <a:t> Repose</a:t>
            </a:r>
            <a:endParaRPr lang="en-US" sz="4500" b="1" dirty="0">
              <a:solidFill>
                <a:schemeClr val="accent6">
                  <a:lumMod val="60000"/>
                  <a:lumOff val="40000"/>
                </a:schemeClr>
              </a:solidFill>
            </a:endParaRPr>
          </a:p>
        </p:txBody>
      </p:sp>
      <p:sp>
        <p:nvSpPr>
          <p:cNvPr id="12" name="Subtitle 2"/>
          <p:cNvSpPr>
            <a:spLocks noGrp="1"/>
          </p:cNvSpPr>
          <p:nvPr>
            <p:ph type="subTitle" idx="1"/>
          </p:nvPr>
        </p:nvSpPr>
        <p:spPr>
          <a:xfrm>
            <a:off x="1052683" y="2699705"/>
            <a:ext cx="7506867" cy="2099929"/>
          </a:xfrm>
        </p:spPr>
        <p:txBody>
          <a:bodyPr>
            <a:noAutofit/>
          </a:bodyPr>
          <a:lstStyle/>
          <a:p>
            <a:pPr algn="l">
              <a:buClr>
                <a:schemeClr val="accent6">
                  <a:lumMod val="60000"/>
                  <a:lumOff val="40000"/>
                </a:schemeClr>
              </a:buClr>
            </a:pPr>
            <a:r>
              <a:rPr lang="en-US" sz="3000" dirty="0" smtClean="0">
                <a:solidFill>
                  <a:schemeClr val="bg1"/>
                </a:solidFill>
              </a:rPr>
              <a:t>“…is designed to bar actions after a specified period of time has run from the occurrence of some event…”</a:t>
            </a:r>
          </a:p>
        </p:txBody>
      </p:sp>
      <p:sp>
        <p:nvSpPr>
          <p:cNvPr id="13" name="Subtitle 2"/>
          <p:cNvSpPr txBox="1">
            <a:spLocks/>
          </p:cNvSpPr>
          <p:nvPr/>
        </p:nvSpPr>
        <p:spPr>
          <a:xfrm>
            <a:off x="320457"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8000" dirty="0" smtClean="0">
                <a:solidFill>
                  <a:srgbClr val="F79646">
                    <a:lumMod val="60000"/>
                    <a:lumOff val="40000"/>
                  </a:srgbClr>
                </a:solidFill>
                <a:latin typeface="Times"/>
                <a:cs typeface="Times"/>
              </a:rPr>
              <a:t>“</a:t>
            </a:r>
            <a:endParaRPr lang="en-US" sz="8000" dirty="0">
              <a:solidFill>
                <a:srgbClr val="F79646">
                  <a:lumMod val="60000"/>
                  <a:lumOff val="40000"/>
                </a:srgbClr>
              </a:solidFill>
              <a:latin typeface="Times"/>
              <a:cs typeface="Times"/>
            </a:endParaRPr>
          </a:p>
        </p:txBody>
      </p:sp>
      <p:sp>
        <p:nvSpPr>
          <p:cNvPr id="14" name="Subtitle 2"/>
          <p:cNvSpPr txBox="1">
            <a:spLocks/>
          </p:cNvSpPr>
          <p:nvPr/>
        </p:nvSpPr>
        <p:spPr>
          <a:xfrm>
            <a:off x="3992335" y="3381435"/>
            <a:ext cx="628584" cy="7706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r>
              <a:rPr lang="en-US" sz="8000" dirty="0" smtClean="0">
                <a:solidFill>
                  <a:srgbClr val="FAC090"/>
                </a:solidFill>
                <a:latin typeface="Times"/>
                <a:cs typeface="Times"/>
              </a:rPr>
              <a:t>”</a:t>
            </a:r>
            <a:endParaRPr lang="en-US" sz="8000" dirty="0">
              <a:solidFill>
                <a:srgbClr val="FAC090"/>
              </a:solidFill>
              <a:latin typeface="Times"/>
              <a:cs typeface="Times"/>
            </a:endParaRPr>
          </a:p>
        </p:txBody>
      </p:sp>
    </p:spTree>
    <p:extLst>
      <p:ext uri="{BB962C8B-B14F-4D97-AF65-F5344CB8AC3E}">
        <p14:creationId xmlns:p14="http://schemas.microsoft.com/office/powerpoint/2010/main" val="304371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7"/>
            <a:ext cx="7772400" cy="783650"/>
          </a:xfrm>
        </p:spPr>
        <p:txBody>
          <a:bodyPr>
            <a:noAutofit/>
          </a:bodyPr>
          <a:lstStyle/>
          <a:p>
            <a:pPr algn="l">
              <a:lnSpc>
                <a:spcPct val="80000"/>
              </a:lnSpc>
            </a:pPr>
            <a:r>
              <a:rPr lang="en-US" sz="4500" b="1" dirty="0" smtClean="0">
                <a:solidFill>
                  <a:srgbClr val="E46C0A"/>
                </a:solidFill>
              </a:rPr>
              <a:t>Feeding</a:t>
            </a:r>
            <a:r>
              <a:rPr lang="en-US" sz="4500" b="1" dirty="0" smtClean="0">
                <a:solidFill>
                  <a:schemeClr val="accent6">
                    <a:lumMod val="60000"/>
                    <a:lumOff val="40000"/>
                  </a:schemeClr>
                </a:solidFill>
              </a:rPr>
              <a:t> Frenzy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1156325" y="2699705"/>
            <a:ext cx="7506867" cy="2099929"/>
          </a:xfrm>
        </p:spPr>
        <p:txBody>
          <a:bodyPr>
            <a:noAutofit/>
          </a:bodyPr>
          <a:lstStyle/>
          <a:p>
            <a:pPr algn="l">
              <a:buClr>
                <a:schemeClr val="accent6">
                  <a:lumMod val="60000"/>
                  <a:lumOff val="40000"/>
                </a:schemeClr>
              </a:buClr>
            </a:pPr>
            <a:r>
              <a:rPr lang="en-US" sz="3000" dirty="0" smtClean="0">
                <a:solidFill>
                  <a:schemeClr val="bg1"/>
                </a:solidFill>
              </a:rPr>
              <a:t>The legal profession wants to form a symbiotic relationship with your business. You provide the exposed flesh. They’ll provide the butchers.</a:t>
            </a:r>
          </a:p>
        </p:txBody>
      </p:sp>
      <p:sp>
        <p:nvSpPr>
          <p:cNvPr id="5" name="Subtitle 2"/>
          <p:cNvSpPr txBox="1">
            <a:spLocks/>
          </p:cNvSpPr>
          <p:nvPr/>
        </p:nvSpPr>
        <p:spPr>
          <a:xfrm>
            <a:off x="1156325" y="5016862"/>
            <a:ext cx="3265433" cy="3768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1400" dirty="0" smtClean="0">
                <a:solidFill>
                  <a:srgbClr val="FAC090"/>
                </a:solidFill>
              </a:rPr>
              <a:t>Builder Magazine</a:t>
            </a:r>
            <a:r>
              <a:rPr lang="en-US" sz="1400" dirty="0" smtClean="0">
                <a:solidFill>
                  <a:schemeClr val="bg1"/>
                </a:solidFill>
              </a:rPr>
              <a:t> – September 2001</a:t>
            </a:r>
            <a:endParaRPr lang="en-US" sz="1400" dirty="0">
              <a:solidFill>
                <a:schemeClr val="bg1"/>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8000" dirty="0" smtClean="0">
                <a:solidFill>
                  <a:schemeClr val="accent6">
                    <a:lumMod val="60000"/>
                    <a:lumOff val="40000"/>
                  </a:schemeClr>
                </a:solidFill>
                <a:latin typeface="Times"/>
                <a:cs typeface="Times"/>
              </a:rPr>
              <a:t>“</a:t>
            </a:r>
            <a:endParaRPr lang="en-US" sz="8000" dirty="0">
              <a:solidFill>
                <a:schemeClr val="accent6">
                  <a:lumMod val="60000"/>
                  <a:lumOff val="40000"/>
                </a:schemeClr>
              </a:solidFill>
              <a:latin typeface="Times"/>
              <a:cs typeface="Times"/>
            </a:endParaRPr>
          </a:p>
        </p:txBody>
      </p:sp>
      <p:sp>
        <p:nvSpPr>
          <p:cNvPr id="8" name="Subtitle 2"/>
          <p:cNvSpPr txBox="1">
            <a:spLocks/>
          </p:cNvSpPr>
          <p:nvPr/>
        </p:nvSpPr>
        <p:spPr>
          <a:xfrm>
            <a:off x="4297139" y="4636504"/>
            <a:ext cx="628584" cy="7706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8000" dirty="0" smtClean="0">
                <a:solidFill>
                  <a:srgbClr val="FAC090"/>
                </a:solidFill>
                <a:latin typeface="Times"/>
                <a:cs typeface="Times"/>
              </a:rPr>
              <a:t>”</a:t>
            </a:r>
            <a:endParaRPr lang="en-US" sz="8000" dirty="0">
              <a:solidFill>
                <a:srgbClr val="FAC090"/>
              </a:solidFill>
              <a:latin typeface="Times"/>
              <a:cs typeface="Times"/>
            </a:endParaRPr>
          </a:p>
        </p:txBody>
      </p:sp>
    </p:spTree>
    <p:extLst>
      <p:ext uri="{BB962C8B-B14F-4D97-AF65-F5344CB8AC3E}">
        <p14:creationId xmlns:p14="http://schemas.microsoft.com/office/powerpoint/2010/main" val="32959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Benefits of Arbitration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nSpc>
                <a:spcPct val="80000"/>
              </a:lnSpc>
            </a:pPr>
            <a:r>
              <a:rPr lang="en-US" dirty="0">
                <a:solidFill>
                  <a:schemeClr val="bg1"/>
                </a:solidFill>
              </a:rPr>
              <a:t>This APP arbitration agreement is an “all disputes” arbitration agreement, the broadest possible under the law.  </a:t>
            </a:r>
          </a:p>
          <a:p>
            <a:pPr>
              <a:lnSpc>
                <a:spcPct val="80000"/>
              </a:lnSpc>
            </a:pPr>
            <a:r>
              <a:rPr lang="en-US" dirty="0">
                <a:solidFill>
                  <a:schemeClr val="bg1"/>
                </a:solidFill>
              </a:rPr>
              <a:t>The arbitration agreement does not merely cover Warranty claims, but non-warranty claims as well.  </a:t>
            </a:r>
          </a:p>
          <a:p>
            <a:pPr>
              <a:lnSpc>
                <a:spcPct val="80000"/>
              </a:lnSpc>
            </a:pPr>
            <a:r>
              <a:rPr lang="en-US" dirty="0">
                <a:solidFill>
                  <a:schemeClr val="bg1"/>
                </a:solidFill>
              </a:rPr>
              <a:t>It covers every possible claim which could be alleged by a homeowner against the builder, its subcontractors, suppliers, design professionals and agents, </a:t>
            </a:r>
          </a:p>
          <a:p>
            <a:pPr>
              <a:lnSpc>
                <a:spcPct val="80000"/>
              </a:lnSpc>
            </a:pPr>
            <a:r>
              <a:rPr lang="en-US" dirty="0">
                <a:solidFill>
                  <a:schemeClr val="bg1"/>
                </a:solidFill>
              </a:rPr>
              <a:t>Including construction defect claims, fraud, intentional torts, unfair and deceptive practices, statutory violations, and all other legal theories of recovery.  </a:t>
            </a:r>
          </a:p>
          <a:p>
            <a:pPr>
              <a:lnSpc>
                <a:spcPct val="80000"/>
              </a:lnSpc>
            </a:pPr>
            <a:r>
              <a:rPr lang="en-US" dirty="0">
                <a:solidFill>
                  <a:schemeClr val="bg1"/>
                </a:solidFill>
              </a:rPr>
              <a:t>The U.S. Supreme Court has held that there is no state law claim, which is immune from arbitration under an arbitration agreement governed by the FAA. </a:t>
            </a:r>
            <a:endParaRPr lang="en-US" dirty="0">
              <a:solidFill>
                <a:schemeClr val="bg1"/>
              </a:solidFill>
            </a:endParaRPr>
          </a:p>
        </p:txBody>
      </p:sp>
    </p:spTree>
    <p:extLst>
      <p:ext uri="{BB962C8B-B14F-4D97-AF65-F5344CB8AC3E}">
        <p14:creationId xmlns:p14="http://schemas.microsoft.com/office/powerpoint/2010/main" val="35797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7"/>
            <a:ext cx="7772400" cy="783650"/>
          </a:xfrm>
        </p:spPr>
        <p:txBody>
          <a:bodyPr>
            <a:noAutofit/>
          </a:bodyPr>
          <a:lstStyle/>
          <a:p>
            <a:pPr algn="l">
              <a:lnSpc>
                <a:spcPct val="80000"/>
              </a:lnSpc>
            </a:pPr>
            <a:r>
              <a:rPr lang="en-US" sz="4500" b="1" dirty="0" smtClean="0">
                <a:solidFill>
                  <a:srgbClr val="E46C0A"/>
                </a:solidFill>
              </a:rPr>
              <a:t>Features and Benefits of APP</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1156325" y="1548447"/>
            <a:ext cx="7506867" cy="4554244"/>
          </a:xfrm>
        </p:spPr>
        <p:txBody>
          <a:bodyPr>
            <a:noAutofit/>
          </a:bodyPr>
          <a:lstStyle/>
          <a:p>
            <a:pPr>
              <a:lnSpc>
                <a:spcPct val="80000"/>
              </a:lnSpc>
            </a:pPr>
            <a:endParaRPr lang="en-US" sz="2400" dirty="0">
              <a:solidFill>
                <a:schemeClr val="bg1"/>
              </a:solidFill>
            </a:endParaRPr>
          </a:p>
          <a:p>
            <a:pPr lvl="1" algn="l">
              <a:lnSpc>
                <a:spcPct val="80000"/>
              </a:lnSpc>
            </a:pPr>
            <a:r>
              <a:rPr lang="en-US" sz="2400" dirty="0" smtClean="0">
                <a:solidFill>
                  <a:schemeClr val="bg1"/>
                </a:solidFill>
              </a:rPr>
              <a:t>1. Written </a:t>
            </a:r>
            <a:r>
              <a:rPr lang="en-US" sz="2400" dirty="0">
                <a:solidFill>
                  <a:schemeClr val="bg1"/>
                </a:solidFill>
              </a:rPr>
              <a:t>contract between builder and purchaser</a:t>
            </a:r>
          </a:p>
          <a:p>
            <a:pPr lvl="1" algn="l">
              <a:lnSpc>
                <a:spcPct val="80000"/>
              </a:lnSpc>
            </a:pPr>
            <a:r>
              <a:rPr lang="en-US" sz="2400" dirty="0" smtClean="0">
                <a:solidFill>
                  <a:schemeClr val="bg1"/>
                </a:solidFill>
              </a:rPr>
              <a:t>2. Purchaser </a:t>
            </a:r>
            <a:r>
              <a:rPr lang="en-US" sz="2400" dirty="0">
                <a:solidFill>
                  <a:schemeClr val="bg1"/>
                </a:solidFill>
              </a:rPr>
              <a:t>accepts warranty in lieu of implied warranty laws</a:t>
            </a:r>
          </a:p>
          <a:p>
            <a:pPr lvl="1" algn="l">
              <a:lnSpc>
                <a:spcPct val="80000"/>
              </a:lnSpc>
            </a:pPr>
            <a:r>
              <a:rPr lang="en-US" sz="2400" dirty="0" smtClean="0">
                <a:solidFill>
                  <a:schemeClr val="bg1"/>
                </a:solidFill>
              </a:rPr>
              <a:t>3. Builder </a:t>
            </a:r>
            <a:r>
              <a:rPr lang="en-US" sz="2400" dirty="0">
                <a:solidFill>
                  <a:schemeClr val="bg1"/>
                </a:solidFill>
              </a:rPr>
              <a:t>maintains construction defect liabilities in contract law (the warranty) vs. tort law (litigation)</a:t>
            </a:r>
          </a:p>
          <a:p>
            <a:pPr lvl="1" algn="l">
              <a:lnSpc>
                <a:spcPct val="80000"/>
              </a:lnSpc>
            </a:pPr>
            <a:r>
              <a:rPr lang="en-US" sz="2400" dirty="0" smtClean="0">
                <a:solidFill>
                  <a:schemeClr val="bg1"/>
                </a:solidFill>
              </a:rPr>
              <a:t>4. Conciliation </a:t>
            </a:r>
            <a:r>
              <a:rPr lang="en-US" sz="2400" dirty="0">
                <a:solidFill>
                  <a:schemeClr val="bg1"/>
                </a:solidFill>
              </a:rPr>
              <a:t>services for 10 years for disgruntled home owners</a:t>
            </a:r>
          </a:p>
          <a:p>
            <a:pPr lvl="1" algn="l">
              <a:lnSpc>
                <a:spcPct val="80000"/>
              </a:lnSpc>
            </a:pPr>
            <a:r>
              <a:rPr lang="en-US" sz="2400" dirty="0" smtClean="0">
                <a:solidFill>
                  <a:schemeClr val="bg1"/>
                </a:solidFill>
              </a:rPr>
              <a:t>5. Mandatory </a:t>
            </a:r>
            <a:r>
              <a:rPr lang="en-US" sz="2400" dirty="0">
                <a:solidFill>
                  <a:schemeClr val="bg1"/>
                </a:solidFill>
              </a:rPr>
              <a:t>arbitration for 10 </a:t>
            </a:r>
            <a:r>
              <a:rPr lang="en-US" sz="2400" dirty="0" smtClean="0">
                <a:solidFill>
                  <a:schemeClr val="bg1"/>
                </a:solidFill>
              </a:rPr>
              <a:t>years</a:t>
            </a:r>
          </a:p>
          <a:p>
            <a:pPr lvl="1" algn="l">
              <a:lnSpc>
                <a:spcPct val="80000"/>
              </a:lnSpc>
            </a:pPr>
            <a:r>
              <a:rPr lang="en-US" sz="2400" dirty="0" smtClean="0">
                <a:solidFill>
                  <a:schemeClr val="bg1"/>
                </a:solidFill>
              </a:rPr>
              <a:t>6. CGL Claims Coordinate with the terms and conditions of the warranty</a:t>
            </a:r>
            <a:endParaRPr lang="en-US" sz="2400" dirty="0">
              <a:solidFill>
                <a:schemeClr val="bg1"/>
              </a:solidFill>
            </a:endParaRPr>
          </a:p>
          <a:p>
            <a:pPr lvl="1" algn="l">
              <a:lnSpc>
                <a:spcPct val="80000"/>
              </a:lnSpc>
            </a:pPr>
            <a:r>
              <a:rPr lang="en-US" sz="2400" dirty="0">
                <a:solidFill>
                  <a:schemeClr val="bg1"/>
                </a:solidFill>
              </a:rPr>
              <a:t>7</a:t>
            </a:r>
            <a:r>
              <a:rPr lang="en-US" sz="2400" dirty="0" smtClean="0">
                <a:solidFill>
                  <a:schemeClr val="bg1"/>
                </a:solidFill>
              </a:rPr>
              <a:t>. Insured </a:t>
            </a:r>
            <a:r>
              <a:rPr lang="en-US" sz="2400" dirty="0">
                <a:solidFill>
                  <a:schemeClr val="bg1"/>
                </a:solidFill>
              </a:rPr>
              <a:t>Structural Defect coverage either through the Warranty (first dollar) or the CGL policy subject to CGL deductible </a:t>
            </a:r>
          </a:p>
          <a:p>
            <a:pPr algn="l">
              <a:buClr>
                <a:schemeClr val="accent6">
                  <a:lumMod val="60000"/>
                  <a:lumOff val="40000"/>
                </a:schemeClr>
              </a:buClr>
            </a:pPr>
            <a:r>
              <a:rPr lang="en-US" sz="3000" dirty="0" smtClean="0">
                <a:solidFill>
                  <a:schemeClr val="bg1"/>
                </a:solidFill>
              </a:rPr>
              <a:t>.</a:t>
            </a:r>
            <a:endParaRPr lang="en-US" sz="3000" dirty="0" smtClean="0">
              <a:solidFill>
                <a:schemeClr val="bg1"/>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endParaRPr lang="en-US" sz="8000" dirty="0">
              <a:solidFill>
                <a:schemeClr val="accent6">
                  <a:lumMod val="60000"/>
                  <a:lumOff val="40000"/>
                </a:schemeClr>
              </a:solidFill>
              <a:latin typeface="Times"/>
              <a:cs typeface="Times"/>
            </a:endParaRPr>
          </a:p>
        </p:txBody>
      </p:sp>
    </p:spTree>
    <p:extLst>
      <p:ext uri="{BB962C8B-B14F-4D97-AF65-F5344CB8AC3E}">
        <p14:creationId xmlns:p14="http://schemas.microsoft.com/office/powerpoint/2010/main" val="414738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577" y="2980332"/>
            <a:ext cx="6194412" cy="1395928"/>
          </a:xfrm>
        </p:spPr>
        <p:txBody>
          <a:bodyPr>
            <a:noAutofit/>
          </a:bodyPr>
          <a:lstStyle/>
          <a:p>
            <a:pPr algn="l">
              <a:lnSpc>
                <a:spcPct val="80000"/>
              </a:lnSpc>
            </a:pPr>
            <a:r>
              <a:rPr lang="en-US" sz="4500" b="1" dirty="0" smtClean="0">
                <a:solidFill>
                  <a:srgbClr val="E46C0A"/>
                </a:solidFill>
              </a:rPr>
              <a:t>Contracts: Avoiding TORT and Litigation</a:t>
            </a:r>
            <a:endParaRPr lang="en-US" sz="4500" b="1" dirty="0">
              <a:solidFill>
                <a:schemeClr val="accent6">
                  <a:lumMod val="60000"/>
                  <a:lumOff val="40000"/>
                </a:schemeClr>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endParaRPr lang="en-US" sz="8000" dirty="0">
              <a:solidFill>
                <a:schemeClr val="accent6">
                  <a:lumMod val="60000"/>
                  <a:lumOff val="40000"/>
                </a:schemeClr>
              </a:solidFill>
              <a:latin typeface="Times"/>
              <a:cs typeface="Times"/>
            </a:endParaRPr>
          </a:p>
        </p:txBody>
      </p:sp>
      <p:sp>
        <p:nvSpPr>
          <p:cNvPr id="9" name="Title 1"/>
          <p:cNvSpPr txBox="1">
            <a:spLocks/>
          </p:cNvSpPr>
          <p:nvPr/>
        </p:nvSpPr>
        <p:spPr>
          <a:xfrm>
            <a:off x="835577" y="4524514"/>
            <a:ext cx="6272400" cy="705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2000" spc="300" dirty="0" smtClean="0">
                <a:solidFill>
                  <a:srgbClr val="FFFFFF"/>
                </a:solidFill>
              </a:rPr>
              <a:t>BLUEPRINT TO PROTECT YOUR BUSINESS</a:t>
            </a:r>
            <a:endParaRPr lang="en-US" sz="2000" spc="300" dirty="0">
              <a:solidFill>
                <a:srgbClr val="FFFFFF"/>
              </a:solidFill>
            </a:endParaRPr>
          </a:p>
        </p:txBody>
      </p:sp>
      <p:cxnSp>
        <p:nvCxnSpPr>
          <p:cNvPr id="11" name="Straight Connector 10"/>
          <p:cNvCxnSpPr/>
          <p:nvPr/>
        </p:nvCxnSpPr>
        <p:spPr>
          <a:xfrm>
            <a:off x="913565" y="4431958"/>
            <a:ext cx="590474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2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latin typeface="Baskerville Old Face" pitchFamily="18" charset="0"/>
              </a:rPr>
              <a:t>Published Decision </a:t>
            </a:r>
            <a:r>
              <a:rPr lang="en-US" dirty="0" smtClean="0">
                <a:solidFill>
                  <a:schemeClr val="bg1"/>
                </a:solidFill>
                <a:latin typeface="Baskerville Old Face" pitchFamily="18" charset="0"/>
              </a:rPr>
              <a:t>on </a:t>
            </a:r>
            <a:r>
              <a:rPr lang="en-US" dirty="0">
                <a:solidFill>
                  <a:schemeClr val="bg1"/>
                </a:solidFill>
                <a:latin typeface="Baskerville Old Face" pitchFamily="18" charset="0"/>
              </a:rPr>
              <a:t>Arbitration </a:t>
            </a:r>
            <a:r>
              <a:rPr lang="en-US" dirty="0" smtClean="0">
                <a:solidFill>
                  <a:schemeClr val="bg1"/>
                </a:solidFill>
                <a:latin typeface="Baskerville Old Face" pitchFamily="18" charset="0"/>
              </a:rPr>
              <a:t>Clause – APP Client</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i="1" dirty="0">
                <a:solidFill>
                  <a:schemeClr val="bg1"/>
                </a:solidFill>
              </a:rPr>
              <a:t>Mercedes Homes, Inc. v. Rosario 	__ So.2d __, 2006 WL 436046 (Fla.App.2 Dist. 2006.</a:t>
            </a:r>
            <a:r>
              <a:rPr lang="en-US" dirty="0">
                <a:solidFill>
                  <a:schemeClr val="bg1"/>
                </a:solidFill>
              </a:rPr>
              <a:t>)  </a:t>
            </a:r>
          </a:p>
          <a:p>
            <a:pPr>
              <a:lnSpc>
                <a:spcPct val="90000"/>
              </a:lnSpc>
              <a:buFontTx/>
              <a:buNone/>
            </a:pPr>
            <a:r>
              <a:rPr lang="en-US" dirty="0">
                <a:solidFill>
                  <a:schemeClr val="bg1"/>
                </a:solidFill>
              </a:rPr>
              <a:t>	In the first published decision dealing with the current HBW arbitration agreement, the Florida Court of Appeal reversed the trial court and ordered the homebuyers and their minor child to arbitrate </a:t>
            </a:r>
            <a:r>
              <a:rPr lang="en-US" b="1" dirty="0">
                <a:solidFill>
                  <a:schemeClr val="bg1"/>
                </a:solidFill>
              </a:rPr>
              <a:t>all of their claims against their builder for construction defects, toxic mold and bodily injuries from toxic mold.</a:t>
            </a:r>
            <a:r>
              <a:rPr lang="en-US" dirty="0">
                <a:solidFill>
                  <a:schemeClr val="bg1"/>
                </a:solidFill>
              </a:rPr>
              <a:t>   The court concluded that the HBW arbitration agreement confers jurisdiction upon the arbitrator to decide which claims he is empowered to arbitrate, and that it is immaterial whether those claims are covered under the Warranty or not. </a:t>
            </a:r>
            <a:endParaRPr lang="en-US" dirty="0">
              <a:solidFill>
                <a:schemeClr val="bg1"/>
              </a:solidFill>
            </a:endParaRPr>
          </a:p>
        </p:txBody>
      </p:sp>
    </p:spTree>
    <p:extLst>
      <p:ext uri="{BB962C8B-B14F-4D97-AF65-F5344CB8AC3E}">
        <p14:creationId xmlns:p14="http://schemas.microsoft.com/office/powerpoint/2010/main" val="176349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7"/>
            <a:ext cx="7772400" cy="783650"/>
          </a:xfrm>
        </p:spPr>
        <p:txBody>
          <a:bodyPr>
            <a:noAutofit/>
          </a:bodyPr>
          <a:lstStyle/>
          <a:p>
            <a:pPr algn="l">
              <a:lnSpc>
                <a:spcPct val="80000"/>
              </a:lnSpc>
            </a:pPr>
            <a:r>
              <a:rPr lang="en-US" sz="4500" b="1" dirty="0" smtClean="0">
                <a:solidFill>
                  <a:srgbClr val="E46C0A"/>
                </a:solidFill>
              </a:rPr>
              <a:t>Feeding</a:t>
            </a:r>
            <a:r>
              <a:rPr lang="en-US" sz="4500" b="1" dirty="0" smtClean="0">
                <a:solidFill>
                  <a:schemeClr val="accent6">
                    <a:lumMod val="60000"/>
                    <a:lumOff val="40000"/>
                  </a:schemeClr>
                </a:solidFill>
              </a:rPr>
              <a:t> Frenzy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1156325" y="2699705"/>
            <a:ext cx="7506867" cy="2099929"/>
          </a:xfrm>
        </p:spPr>
        <p:txBody>
          <a:bodyPr>
            <a:noAutofit/>
          </a:bodyPr>
          <a:lstStyle/>
          <a:p>
            <a:pPr algn="l">
              <a:buClr>
                <a:schemeClr val="accent6">
                  <a:lumMod val="60000"/>
                  <a:lumOff val="40000"/>
                </a:schemeClr>
              </a:buClr>
            </a:pPr>
            <a:r>
              <a:rPr lang="en-US" sz="3000" dirty="0" smtClean="0">
                <a:solidFill>
                  <a:schemeClr val="bg1"/>
                </a:solidFill>
              </a:rPr>
              <a:t>The legal profession wants to form a symbiotic relationship with your business. You provide the exposed flesh. They’ll provide the butchers.</a:t>
            </a:r>
          </a:p>
        </p:txBody>
      </p:sp>
      <p:sp>
        <p:nvSpPr>
          <p:cNvPr id="5" name="Subtitle 2"/>
          <p:cNvSpPr txBox="1">
            <a:spLocks/>
          </p:cNvSpPr>
          <p:nvPr/>
        </p:nvSpPr>
        <p:spPr>
          <a:xfrm>
            <a:off x="1156325" y="5016862"/>
            <a:ext cx="3265433" cy="3768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1400" dirty="0" smtClean="0">
                <a:solidFill>
                  <a:srgbClr val="FAC090"/>
                </a:solidFill>
              </a:rPr>
              <a:t>Builder Magazine</a:t>
            </a:r>
            <a:r>
              <a:rPr lang="en-US" sz="1400" dirty="0" smtClean="0">
                <a:solidFill>
                  <a:schemeClr val="bg1"/>
                </a:solidFill>
              </a:rPr>
              <a:t> – September 2001</a:t>
            </a:r>
            <a:endParaRPr lang="en-US" sz="1400" dirty="0">
              <a:solidFill>
                <a:schemeClr val="bg1"/>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8000" dirty="0" smtClean="0">
                <a:solidFill>
                  <a:schemeClr val="accent6">
                    <a:lumMod val="60000"/>
                    <a:lumOff val="40000"/>
                  </a:schemeClr>
                </a:solidFill>
                <a:latin typeface="Times"/>
                <a:cs typeface="Times"/>
              </a:rPr>
              <a:t>“</a:t>
            </a:r>
            <a:endParaRPr lang="en-US" sz="8000" dirty="0">
              <a:solidFill>
                <a:schemeClr val="accent6">
                  <a:lumMod val="60000"/>
                  <a:lumOff val="40000"/>
                </a:schemeClr>
              </a:solidFill>
              <a:latin typeface="Times"/>
              <a:cs typeface="Times"/>
            </a:endParaRPr>
          </a:p>
        </p:txBody>
      </p:sp>
      <p:sp>
        <p:nvSpPr>
          <p:cNvPr id="8" name="Subtitle 2"/>
          <p:cNvSpPr txBox="1">
            <a:spLocks/>
          </p:cNvSpPr>
          <p:nvPr/>
        </p:nvSpPr>
        <p:spPr>
          <a:xfrm>
            <a:off x="4297139" y="4636504"/>
            <a:ext cx="628584" cy="7706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r>
              <a:rPr lang="en-US" sz="8000" dirty="0" smtClean="0">
                <a:solidFill>
                  <a:srgbClr val="FAC090"/>
                </a:solidFill>
                <a:latin typeface="Times"/>
                <a:cs typeface="Times"/>
              </a:rPr>
              <a:t>”</a:t>
            </a:r>
            <a:endParaRPr lang="en-US" sz="8000" dirty="0">
              <a:solidFill>
                <a:srgbClr val="FAC090"/>
              </a:solidFill>
              <a:latin typeface="Times"/>
              <a:cs typeface="Times"/>
            </a:endParaRPr>
          </a:p>
        </p:txBody>
      </p:sp>
    </p:spTree>
    <p:extLst>
      <p:ext uri="{BB962C8B-B14F-4D97-AF65-F5344CB8AC3E}">
        <p14:creationId xmlns:p14="http://schemas.microsoft.com/office/powerpoint/2010/main" val="358340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577" y="2980332"/>
            <a:ext cx="6194412" cy="1395928"/>
          </a:xfrm>
        </p:spPr>
        <p:txBody>
          <a:bodyPr>
            <a:noAutofit/>
          </a:bodyPr>
          <a:lstStyle/>
          <a:p>
            <a:pPr algn="l">
              <a:lnSpc>
                <a:spcPct val="80000"/>
              </a:lnSpc>
            </a:pPr>
            <a:r>
              <a:rPr lang="en-US" sz="4500" b="1" dirty="0" smtClean="0">
                <a:solidFill>
                  <a:srgbClr val="E46C0A"/>
                </a:solidFill>
              </a:rPr>
              <a:t>Contracts: Avoiding TORT and Litigation</a:t>
            </a:r>
            <a:endParaRPr lang="en-US" sz="4500" b="1" dirty="0">
              <a:solidFill>
                <a:schemeClr val="accent6">
                  <a:lumMod val="60000"/>
                  <a:lumOff val="40000"/>
                </a:schemeClr>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chemeClr val="accent6">
                  <a:lumMod val="60000"/>
                  <a:lumOff val="40000"/>
                </a:schemeClr>
              </a:buClr>
            </a:pPr>
            <a:endParaRPr lang="en-US" sz="8000" dirty="0">
              <a:solidFill>
                <a:schemeClr val="accent6">
                  <a:lumMod val="60000"/>
                  <a:lumOff val="40000"/>
                </a:schemeClr>
              </a:solidFill>
              <a:latin typeface="Times"/>
              <a:cs typeface="Times"/>
            </a:endParaRPr>
          </a:p>
        </p:txBody>
      </p:sp>
      <p:sp>
        <p:nvSpPr>
          <p:cNvPr id="9" name="Title 1"/>
          <p:cNvSpPr txBox="1">
            <a:spLocks/>
          </p:cNvSpPr>
          <p:nvPr/>
        </p:nvSpPr>
        <p:spPr>
          <a:xfrm>
            <a:off x="835577" y="4524514"/>
            <a:ext cx="6272400" cy="705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2000" spc="300" dirty="0" smtClean="0">
                <a:solidFill>
                  <a:srgbClr val="FFFFFF"/>
                </a:solidFill>
              </a:rPr>
              <a:t>BLUEPRINT TO PROTECT YOUR BUSINESS</a:t>
            </a:r>
            <a:endParaRPr lang="en-US" sz="2000" spc="300" dirty="0">
              <a:solidFill>
                <a:srgbClr val="FFFFFF"/>
              </a:solidFill>
            </a:endParaRPr>
          </a:p>
        </p:txBody>
      </p:sp>
      <p:cxnSp>
        <p:nvCxnSpPr>
          <p:cNvPr id="11" name="Straight Connector 10"/>
          <p:cNvCxnSpPr/>
          <p:nvPr/>
        </p:nvCxnSpPr>
        <p:spPr>
          <a:xfrm>
            <a:off x="913565" y="4431958"/>
            <a:ext cx="590474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1282" y="2482477"/>
            <a:ext cx="7698451" cy="2441565"/>
          </a:xfrm>
        </p:spPr>
        <p:txBody>
          <a:bodyPr>
            <a:noAutofit/>
          </a:bodyPr>
          <a:lstStyle/>
          <a:p>
            <a:pPr algn="l"/>
            <a:r>
              <a:rPr lang="en-US" sz="2700" b="1" dirty="0" smtClean="0">
                <a:solidFill>
                  <a:schemeClr val="accent6">
                    <a:lumMod val="60000"/>
                    <a:lumOff val="40000"/>
                  </a:schemeClr>
                </a:solidFill>
              </a:rPr>
              <a:t>The implied warranty laws [TORT]</a:t>
            </a:r>
            <a:br>
              <a:rPr lang="en-US" sz="2700" b="1" dirty="0" smtClean="0">
                <a:solidFill>
                  <a:schemeClr val="accent6">
                    <a:lumMod val="60000"/>
                    <a:lumOff val="40000"/>
                  </a:schemeClr>
                </a:solidFill>
              </a:rPr>
            </a:br>
            <a:r>
              <a:rPr lang="en-US" sz="2700" b="1" dirty="0" smtClean="0">
                <a:solidFill>
                  <a:schemeClr val="accent6">
                    <a:lumMod val="60000"/>
                    <a:lumOff val="40000"/>
                  </a:schemeClr>
                </a:solidFill>
              </a:rPr>
              <a:t>are the friend of lawyers; not businessmen.</a:t>
            </a:r>
            <a:br>
              <a:rPr lang="en-US" sz="2700" b="1" dirty="0" smtClean="0">
                <a:solidFill>
                  <a:schemeClr val="accent6">
                    <a:lumMod val="60000"/>
                    <a:lumOff val="40000"/>
                  </a:schemeClr>
                </a:solidFill>
              </a:rPr>
            </a:br>
            <a:r>
              <a:rPr lang="en-US" sz="2700" b="1" dirty="0">
                <a:solidFill>
                  <a:schemeClr val="bg1"/>
                </a:solidFill>
              </a:rPr>
              <a:t/>
            </a:r>
            <a:br>
              <a:rPr lang="en-US" sz="2700" b="1" dirty="0">
                <a:solidFill>
                  <a:schemeClr val="bg1"/>
                </a:solidFill>
              </a:rPr>
            </a:br>
            <a:r>
              <a:rPr lang="en-US" sz="2700" dirty="0" smtClean="0">
                <a:solidFill>
                  <a:schemeClr val="bg1"/>
                </a:solidFill>
              </a:rPr>
              <a:t>They lead to a jury of homeowners, who don’t know </a:t>
            </a:r>
            <a:br>
              <a:rPr lang="en-US" sz="2700" dirty="0" smtClean="0">
                <a:solidFill>
                  <a:schemeClr val="bg1"/>
                </a:solidFill>
              </a:rPr>
            </a:br>
            <a:r>
              <a:rPr lang="en-US" sz="2700" dirty="0" smtClean="0">
                <a:solidFill>
                  <a:schemeClr val="bg1"/>
                </a:solidFill>
              </a:rPr>
              <a:t>a rebar from a Hershey bar.</a:t>
            </a:r>
            <a:endParaRPr lang="en-US" sz="2700" dirty="0">
              <a:solidFill>
                <a:schemeClr val="bg1"/>
              </a:solidFill>
            </a:endParaRPr>
          </a:p>
        </p:txBody>
      </p:sp>
      <p:sp>
        <p:nvSpPr>
          <p:cNvPr id="7" name="Subtitle 2"/>
          <p:cNvSpPr txBox="1">
            <a:spLocks/>
          </p:cNvSpPr>
          <p:nvPr/>
        </p:nvSpPr>
        <p:spPr>
          <a:xfrm>
            <a:off x="424099" y="2482477"/>
            <a:ext cx="628584" cy="657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F79646">
                  <a:lumMod val="60000"/>
                  <a:lumOff val="40000"/>
                </a:srgbClr>
              </a:buClr>
            </a:pPr>
            <a:endParaRPr lang="en-US" sz="8000" dirty="0">
              <a:solidFill>
                <a:srgbClr val="F79646">
                  <a:lumMod val="60000"/>
                  <a:lumOff val="40000"/>
                </a:srgbClr>
              </a:solidFill>
              <a:latin typeface="Times"/>
              <a:cs typeface="Times"/>
            </a:endParaRPr>
          </a:p>
        </p:txBody>
      </p:sp>
    </p:spTree>
    <p:extLst>
      <p:ext uri="{BB962C8B-B14F-4D97-AF65-F5344CB8AC3E}">
        <p14:creationId xmlns:p14="http://schemas.microsoft.com/office/powerpoint/2010/main" val="28662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Issues in the </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Homebuilding Industry</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Significant increase in construction defect claims and related litigation </a:t>
            </a:r>
            <a:r>
              <a:rPr lang="en-US" sz="2100" dirty="0" smtClean="0">
                <a:solidFill>
                  <a:srgbClr val="FAC090"/>
                </a:solidFill>
              </a:rPr>
              <a:t>[caveat </a:t>
            </a:r>
            <a:r>
              <a:rPr lang="en-US" sz="2100" dirty="0" err="1" smtClean="0">
                <a:solidFill>
                  <a:srgbClr val="FAC090"/>
                </a:solidFill>
              </a:rPr>
              <a:t>venditor</a:t>
            </a:r>
            <a:r>
              <a:rPr lang="en-US" sz="2100" dirty="0" smtClean="0">
                <a:solidFill>
                  <a:srgbClr val="FAC090"/>
                </a:solidFill>
              </a:rPr>
              <a:t> replaced caveat emptor]</a:t>
            </a: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Builders are liable for Implied Warranty Laws in most states</a:t>
            </a:r>
          </a:p>
          <a:p>
            <a:pPr marL="457200" indent="-457200" algn="l">
              <a:lnSpc>
                <a:spcPct val="140000"/>
              </a:lnSpc>
              <a:buClr>
                <a:schemeClr val="accent6">
                  <a:lumMod val="60000"/>
                  <a:lumOff val="40000"/>
                </a:schemeClr>
              </a:buClr>
              <a:buFont typeface="Arial"/>
              <a:buChar char="•"/>
            </a:pPr>
            <a:r>
              <a:rPr lang="en-US" sz="2100" dirty="0" smtClean="0">
                <a:solidFill>
                  <a:schemeClr val="bg1"/>
                </a:solidFill>
              </a:rPr>
              <a:t>TORT or CONTRACT. Your only two options.</a:t>
            </a:r>
          </a:p>
          <a:p>
            <a:pPr marL="457200" indent="-457200" algn="l">
              <a:buClr>
                <a:schemeClr val="accent6">
                  <a:lumMod val="60000"/>
                  <a:lumOff val="40000"/>
                </a:schemeClr>
              </a:buClr>
              <a:buFont typeface="Arial"/>
              <a:buChar char="•"/>
            </a:pPr>
            <a:r>
              <a:rPr lang="en-US" sz="2100" dirty="0" smtClean="0">
                <a:solidFill>
                  <a:schemeClr val="bg1"/>
                </a:solidFill>
              </a:rPr>
              <a:t>Insurance/warranty companies eliminating critical coverage: Soil movement and construction defects from the work of subcontractors </a:t>
            </a:r>
            <a:r>
              <a:rPr lang="en-US" sz="2100" dirty="0" smtClean="0">
                <a:solidFill>
                  <a:srgbClr val="FAC090"/>
                </a:solidFill>
              </a:rPr>
              <a:t>[two prime examples]</a:t>
            </a:r>
          </a:p>
        </p:txBody>
      </p:sp>
    </p:spTree>
    <p:extLst>
      <p:ext uri="{BB962C8B-B14F-4D97-AF65-F5344CB8AC3E}">
        <p14:creationId xmlns:p14="http://schemas.microsoft.com/office/powerpoint/2010/main" val="291345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099" y="764796"/>
            <a:ext cx="7772400" cy="1273767"/>
          </a:xfrm>
        </p:spPr>
        <p:txBody>
          <a:bodyPr>
            <a:noAutofit/>
          </a:bodyPr>
          <a:lstStyle/>
          <a:p>
            <a:pPr algn="l">
              <a:lnSpc>
                <a:spcPct val="80000"/>
              </a:lnSpc>
            </a:pPr>
            <a:r>
              <a:rPr lang="en-US" sz="4000" i="1" dirty="0" smtClean="0">
                <a:solidFill>
                  <a:schemeClr val="accent6">
                    <a:lumMod val="75000"/>
                  </a:schemeClr>
                </a:solidFill>
              </a:rPr>
              <a:t>Legal Issues in the </a:t>
            </a:r>
            <a:r>
              <a:rPr lang="en-US" sz="4500" b="1" dirty="0" smtClean="0">
                <a:solidFill>
                  <a:schemeClr val="bg1"/>
                </a:solidFill>
              </a:rPr>
              <a:t/>
            </a:r>
            <a:br>
              <a:rPr lang="en-US" sz="4500" b="1" dirty="0" smtClean="0">
                <a:solidFill>
                  <a:schemeClr val="bg1"/>
                </a:solidFill>
              </a:rPr>
            </a:br>
            <a:r>
              <a:rPr lang="en-US" sz="4500" b="1" dirty="0" smtClean="0">
                <a:solidFill>
                  <a:schemeClr val="accent6">
                    <a:lumMod val="60000"/>
                    <a:lumOff val="40000"/>
                  </a:schemeClr>
                </a:solidFill>
              </a:rPr>
              <a:t>Home building Industry </a:t>
            </a:r>
            <a:endParaRPr lang="en-US" sz="4500" b="1" dirty="0">
              <a:solidFill>
                <a:schemeClr val="accent6">
                  <a:lumMod val="60000"/>
                  <a:lumOff val="40000"/>
                </a:schemeClr>
              </a:solidFill>
            </a:endParaRPr>
          </a:p>
        </p:txBody>
      </p:sp>
      <p:sp>
        <p:nvSpPr>
          <p:cNvPr id="3" name="Subtitle 2"/>
          <p:cNvSpPr>
            <a:spLocks noGrp="1"/>
          </p:cNvSpPr>
          <p:nvPr>
            <p:ph type="subTitle" idx="1"/>
          </p:nvPr>
        </p:nvSpPr>
        <p:spPr>
          <a:xfrm>
            <a:off x="424099" y="2723647"/>
            <a:ext cx="8199058" cy="3581535"/>
          </a:xfrm>
        </p:spPr>
        <p:txBody>
          <a:bodyPr>
            <a:noAutofit/>
          </a:bodyPr>
          <a:lstStyle/>
          <a:p>
            <a:pPr marL="457200" indent="-457200" algn="l">
              <a:buClr>
                <a:schemeClr val="accent6">
                  <a:lumMod val="60000"/>
                  <a:lumOff val="40000"/>
                </a:schemeClr>
              </a:buClr>
              <a:buFont typeface="Arial"/>
              <a:buChar char="•"/>
            </a:pPr>
            <a:r>
              <a:rPr lang="en-US" sz="2100" dirty="0" smtClean="0">
                <a:solidFill>
                  <a:schemeClr val="bg1"/>
                </a:solidFill>
              </a:rPr>
              <a:t>Who determines the “Legal Liability” of builders and contractors?  Contract and an industry professional?  Or a jury of homeowners?  </a:t>
            </a:r>
          </a:p>
          <a:p>
            <a:pPr marL="457200" indent="-457200" algn="l">
              <a:buClr>
                <a:schemeClr val="accent6">
                  <a:lumMod val="60000"/>
                  <a:lumOff val="40000"/>
                </a:schemeClr>
              </a:buClr>
              <a:buFont typeface="Arial"/>
              <a:buChar char="•"/>
            </a:pPr>
            <a:r>
              <a:rPr lang="en-US" sz="2100" dirty="0" smtClean="0">
                <a:solidFill>
                  <a:schemeClr val="bg1"/>
                </a:solidFill>
              </a:rPr>
              <a:t>Mediate, arbitrate or litigate?</a:t>
            </a:r>
          </a:p>
          <a:p>
            <a:pPr marL="457200" indent="-457200" algn="l">
              <a:buClr>
                <a:schemeClr val="accent6">
                  <a:lumMod val="60000"/>
                  <a:lumOff val="40000"/>
                </a:schemeClr>
              </a:buClr>
              <a:buFont typeface="Arial"/>
              <a:buChar char="•"/>
            </a:pPr>
            <a:r>
              <a:rPr lang="en-US" sz="2100" dirty="0" smtClean="0">
                <a:solidFill>
                  <a:schemeClr val="bg1"/>
                </a:solidFill>
              </a:rPr>
              <a:t>Some states are ruling that faulty workmanship will be paid from the builders assets and not the insurance policy! </a:t>
            </a:r>
          </a:p>
          <a:p>
            <a:pPr marL="457200" indent="-457200" algn="l">
              <a:buClr>
                <a:schemeClr val="accent6">
                  <a:lumMod val="60000"/>
                  <a:lumOff val="40000"/>
                </a:schemeClr>
              </a:buClr>
              <a:buFont typeface="Arial"/>
              <a:buChar char="•"/>
            </a:pPr>
            <a:r>
              <a:rPr lang="en-US" sz="2100" dirty="0" smtClean="0">
                <a:solidFill>
                  <a:schemeClr val="bg1"/>
                </a:solidFill>
              </a:rPr>
              <a:t>Caveat emptor has been gone for decades.</a:t>
            </a:r>
            <a:endParaRPr lang="en-US" sz="2100" dirty="0" smtClean="0">
              <a:solidFill>
                <a:srgbClr val="FAC090"/>
              </a:solidFill>
            </a:endParaRPr>
          </a:p>
        </p:txBody>
      </p:sp>
    </p:spTree>
    <p:extLst>
      <p:ext uri="{BB962C8B-B14F-4D97-AF65-F5344CB8AC3E}">
        <p14:creationId xmlns:p14="http://schemas.microsoft.com/office/powerpoint/2010/main" val="164765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1518</Words>
  <Application>Microsoft Office PowerPoint</Application>
  <PresentationFormat>On-screen Show (4:3)</PresentationFormat>
  <Paragraphs>216</Paragraphs>
  <Slides>31</Slides>
  <Notes>27</Notes>
  <HiddenSlides>0</HiddenSlides>
  <MMClips>0</MMClips>
  <ScaleCrop>false</ScaleCrop>
  <HeadingPairs>
    <vt:vector size="4" baseType="variant">
      <vt:variant>
        <vt:lpstr>Theme</vt:lpstr>
      </vt:variant>
      <vt:variant>
        <vt:i4>11</vt:i4>
      </vt:variant>
      <vt:variant>
        <vt:lpstr>Slide Titles</vt:lpstr>
      </vt:variant>
      <vt:variant>
        <vt:i4>31</vt:i4>
      </vt:variant>
    </vt:vector>
  </HeadingPairs>
  <TitlesOfParts>
    <vt:vector size="42" baseType="lpstr">
      <vt:lpstr>Office Theme</vt:lpstr>
      <vt:lpstr>2_Office Theme</vt:lpstr>
      <vt:lpstr>3_Office Theme</vt:lpstr>
      <vt:lpstr>4_Office Theme</vt:lpstr>
      <vt:lpstr>6_Office Theme</vt:lpstr>
      <vt:lpstr>7_Office Theme</vt:lpstr>
      <vt:lpstr>8_Office Theme</vt:lpstr>
      <vt:lpstr>17_Office Theme</vt:lpstr>
      <vt:lpstr>18_Office Theme</vt:lpstr>
      <vt:lpstr>19_Office Theme</vt:lpstr>
      <vt:lpstr>20_Office Theme</vt:lpstr>
      <vt:lpstr>Insurance Specialty Group  Asset Protection Program</vt:lpstr>
      <vt:lpstr>Overview of  Insurance Specialty Group LLC</vt:lpstr>
      <vt:lpstr>Benefits of Arbitration</vt:lpstr>
      <vt:lpstr>Published Decision on Arbitration Clause – APP Client</vt:lpstr>
      <vt:lpstr>Feeding Frenzy</vt:lpstr>
      <vt:lpstr>Contracts: Avoiding TORT and Litigation</vt:lpstr>
      <vt:lpstr>The implied warranty laws [TORT] are the friend of lawyers; not businessmen.  They lead to a jury of homeowners, who don’t know  a rebar from a Hershey bar.</vt:lpstr>
      <vt:lpstr>Issues in the  Homebuilding Industry</vt:lpstr>
      <vt:lpstr>Legal Issues in the  Home building Industry </vt:lpstr>
      <vt:lpstr>General Liability Insurance</vt:lpstr>
      <vt:lpstr>General Liability Insurance How does it work?  </vt:lpstr>
      <vt:lpstr>General Liability Insurance What else? </vt:lpstr>
      <vt:lpstr>Warranties and Insurance from a professional in the business </vt:lpstr>
      <vt:lpstr>Transfer of Risk to Subcontractors and Vendors</vt:lpstr>
      <vt:lpstr>Defining Your Legal Liability with a Written Warranty</vt:lpstr>
      <vt:lpstr>Comprehensive Sales Contract with every homeowner</vt:lpstr>
      <vt:lpstr>Defining Your Legal Liability with a Written Warranty</vt:lpstr>
      <vt:lpstr>Essential Elements of a  Written Warranty</vt:lpstr>
      <vt:lpstr>Liability Conclusions</vt:lpstr>
      <vt:lpstr>Case History </vt:lpstr>
      <vt:lpstr>Types of foundation claims (80% of total)</vt:lpstr>
      <vt:lpstr>When do structural claims occur?</vt:lpstr>
      <vt:lpstr>Structural defect Summary</vt:lpstr>
      <vt:lpstr>Statute of Repose vs. Statute of Limitation</vt:lpstr>
      <vt:lpstr>Builder’s ‘practical’  Toolbox</vt:lpstr>
      <vt:lpstr>Statute of Repose</vt:lpstr>
      <vt:lpstr>Statute of Limitation</vt:lpstr>
      <vt:lpstr>Statute of Repose</vt:lpstr>
      <vt:lpstr>Feeding Frenzy</vt:lpstr>
      <vt:lpstr>Features and Benefits of APP</vt:lpstr>
      <vt:lpstr>Contracts: Avoiding TORT and Litigation</vt:lpstr>
    </vt:vector>
  </TitlesOfParts>
  <Company>2-10 HBW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Neuschwanger</dc:creator>
  <cp:lastModifiedBy>Bruce Harrell</cp:lastModifiedBy>
  <cp:revision>36</cp:revision>
  <dcterms:created xsi:type="dcterms:W3CDTF">2015-08-18T14:02:01Z</dcterms:created>
  <dcterms:modified xsi:type="dcterms:W3CDTF">2015-10-22T13:12:45Z</dcterms:modified>
</cp:coreProperties>
</file>